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01" r:id="rId5"/>
    <p:sldMasterId id="2147493627" r:id="rId6"/>
    <p:sldMasterId id="2147493654" r:id="rId7"/>
    <p:sldMasterId id="2147493663" r:id="rId8"/>
    <p:sldMasterId id="2147493672" r:id="rId9"/>
    <p:sldMasterId id="2147493681" r:id="rId10"/>
    <p:sldMasterId id="2147493695" r:id="rId11"/>
  </p:sldMasterIdLst>
  <p:notesMasterIdLst>
    <p:notesMasterId r:id="rId93"/>
  </p:notesMasterIdLst>
  <p:handoutMasterIdLst>
    <p:handoutMasterId r:id="rId94"/>
  </p:handoutMasterIdLst>
  <p:sldIdLst>
    <p:sldId id="854" r:id="rId12"/>
    <p:sldId id="1097" r:id="rId13"/>
    <p:sldId id="824" r:id="rId14"/>
    <p:sldId id="1052" r:id="rId15"/>
    <p:sldId id="935" r:id="rId16"/>
    <p:sldId id="996" r:id="rId17"/>
    <p:sldId id="895" r:id="rId18"/>
    <p:sldId id="1098" r:id="rId19"/>
    <p:sldId id="350" r:id="rId20"/>
    <p:sldId id="342" r:id="rId21"/>
    <p:sldId id="2142532308" r:id="rId22"/>
    <p:sldId id="1211" r:id="rId23"/>
    <p:sldId id="1212" r:id="rId24"/>
    <p:sldId id="351" r:id="rId25"/>
    <p:sldId id="352" r:id="rId26"/>
    <p:sldId id="353" r:id="rId27"/>
    <p:sldId id="1099" r:id="rId28"/>
    <p:sldId id="2142532307" r:id="rId29"/>
    <p:sldId id="1018" r:id="rId30"/>
    <p:sldId id="1019" r:id="rId31"/>
    <p:sldId id="1057" r:id="rId32"/>
    <p:sldId id="1020" r:id="rId33"/>
    <p:sldId id="2142532309" r:id="rId34"/>
    <p:sldId id="1026" r:id="rId35"/>
    <p:sldId id="1022" r:id="rId36"/>
    <p:sldId id="359" r:id="rId37"/>
    <p:sldId id="2142532311" r:id="rId38"/>
    <p:sldId id="988" r:id="rId39"/>
    <p:sldId id="1040" r:id="rId40"/>
    <p:sldId id="1089" r:id="rId41"/>
    <p:sldId id="1090" r:id="rId42"/>
    <p:sldId id="1091" r:id="rId43"/>
    <p:sldId id="1092" r:id="rId44"/>
    <p:sldId id="2142532310" r:id="rId45"/>
    <p:sldId id="1093" r:id="rId46"/>
    <p:sldId id="1094" r:id="rId47"/>
    <p:sldId id="1095" r:id="rId48"/>
    <p:sldId id="1096" r:id="rId49"/>
    <p:sldId id="922" r:id="rId50"/>
    <p:sldId id="2142532312" r:id="rId51"/>
    <p:sldId id="354" r:id="rId52"/>
    <p:sldId id="2142532313" r:id="rId53"/>
    <p:sldId id="2142532298" r:id="rId54"/>
    <p:sldId id="1078" r:id="rId55"/>
    <p:sldId id="984" r:id="rId56"/>
    <p:sldId id="985" r:id="rId57"/>
    <p:sldId id="362" r:id="rId58"/>
    <p:sldId id="363" r:id="rId59"/>
    <p:sldId id="2142532314" r:id="rId60"/>
    <p:sldId id="388" r:id="rId61"/>
    <p:sldId id="389" r:id="rId62"/>
    <p:sldId id="390" r:id="rId63"/>
    <p:sldId id="391" r:id="rId64"/>
    <p:sldId id="392" r:id="rId65"/>
    <p:sldId id="393" r:id="rId66"/>
    <p:sldId id="394" r:id="rId67"/>
    <p:sldId id="2142532315" r:id="rId68"/>
    <p:sldId id="364" r:id="rId69"/>
    <p:sldId id="366" r:id="rId70"/>
    <p:sldId id="1044" r:id="rId71"/>
    <p:sldId id="365" r:id="rId72"/>
    <p:sldId id="367" r:id="rId73"/>
    <p:sldId id="404" r:id="rId74"/>
    <p:sldId id="2142532316" r:id="rId75"/>
    <p:sldId id="563" r:id="rId76"/>
    <p:sldId id="564" r:id="rId77"/>
    <p:sldId id="565" r:id="rId78"/>
    <p:sldId id="566" r:id="rId79"/>
    <p:sldId id="567" r:id="rId80"/>
    <p:sldId id="568" r:id="rId81"/>
    <p:sldId id="440" r:id="rId82"/>
    <p:sldId id="447" r:id="rId83"/>
    <p:sldId id="448" r:id="rId84"/>
    <p:sldId id="449" r:id="rId85"/>
    <p:sldId id="1005" r:id="rId86"/>
    <p:sldId id="2142532317" r:id="rId87"/>
    <p:sldId id="1058" r:id="rId88"/>
    <p:sldId id="997" r:id="rId89"/>
    <p:sldId id="2142532318" r:id="rId90"/>
    <p:sldId id="1059" r:id="rId91"/>
    <p:sldId id="1050" r:id="rId9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19"/>
    <p:restoredTop sz="96793"/>
  </p:normalViewPr>
  <p:slideViewPr>
    <p:cSldViewPr snapToObjects="1">
      <p:cViewPr varScale="1">
        <p:scale>
          <a:sx n="199" d="100"/>
          <a:sy n="199" d="100"/>
        </p:scale>
        <p:origin x="272" y="17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presProps" Target="presProps.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681DB7B-8BB9-428D-983D-60F2DF4639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61469615-0B6C-4E37-A5DC-FDCF4C566C3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8CB53E9A-4F1C-4562-B43B-B5CFB7E98BB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19</a:t>
            </a:fld>
            <a:endParaRPr lang="en-US" altLang="en-US"/>
          </a:p>
        </p:txBody>
      </p:sp>
    </p:spTree>
    <p:extLst>
      <p:ext uri="{BB962C8B-B14F-4D97-AF65-F5344CB8AC3E}">
        <p14:creationId xmlns:p14="http://schemas.microsoft.com/office/powerpoint/2010/main" val="2711648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24</a:t>
            </a:fld>
            <a:endParaRPr lang="en-US" altLang="en-US"/>
          </a:p>
        </p:txBody>
      </p:sp>
    </p:spTree>
    <p:extLst>
      <p:ext uri="{BB962C8B-B14F-4D97-AF65-F5344CB8AC3E}">
        <p14:creationId xmlns:p14="http://schemas.microsoft.com/office/powerpoint/2010/main" val="2932063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25</a:t>
            </a:fld>
            <a:endParaRPr lang="en-US" altLang="en-US"/>
          </a:p>
        </p:txBody>
      </p:sp>
    </p:spTree>
    <p:extLst>
      <p:ext uri="{BB962C8B-B14F-4D97-AF65-F5344CB8AC3E}">
        <p14:creationId xmlns:p14="http://schemas.microsoft.com/office/powerpoint/2010/main" val="1266811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1610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442C8-4EE3-30B8-1134-2039485F7184}"/>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9925BEE7-AD43-E5F2-CB65-77D9D166E13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02F525F7-A948-2AB7-FC2E-7F90E9695E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B6CB8131-2683-5BB8-FB08-5EE14CEB09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8933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0259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179" eaLnBrk="0" hangingPunct="0">
              <a:defRPr sz="2400">
                <a:solidFill>
                  <a:schemeClr val="tx1"/>
                </a:solidFill>
                <a:latin typeface="Helvetica" panose="020B0604020202020204" pitchFamily="34" charset="0"/>
                <a:ea typeface="MS PGothic" panose="020B0600070205080204" pitchFamily="34" charset="-128"/>
              </a:defRPr>
            </a:lvl1pPr>
            <a:lvl2pPr marL="742873" indent="-285721" defTabSz="930179" eaLnBrk="0" hangingPunct="0">
              <a:defRPr sz="2400">
                <a:solidFill>
                  <a:schemeClr val="tx1"/>
                </a:solidFill>
                <a:latin typeface="Helvetica" panose="020B0604020202020204" pitchFamily="34" charset="0"/>
                <a:ea typeface="MS PGothic" panose="020B0600070205080204" pitchFamily="34" charset="-128"/>
              </a:defRPr>
            </a:lvl2pPr>
            <a:lvl3pPr marL="1142883" indent="-228577" defTabSz="930179" eaLnBrk="0" hangingPunct="0">
              <a:defRPr sz="2400">
                <a:solidFill>
                  <a:schemeClr val="tx1"/>
                </a:solidFill>
                <a:latin typeface="Helvetica" panose="020B0604020202020204" pitchFamily="34" charset="0"/>
                <a:ea typeface="MS PGothic" panose="020B0600070205080204" pitchFamily="34" charset="-128"/>
              </a:defRPr>
            </a:lvl3pPr>
            <a:lvl4pPr marL="1600036" indent="-228577" defTabSz="930179" eaLnBrk="0" hangingPunct="0">
              <a:defRPr sz="2400">
                <a:solidFill>
                  <a:schemeClr val="tx1"/>
                </a:solidFill>
                <a:latin typeface="Helvetica" panose="020B0604020202020204" pitchFamily="34" charset="0"/>
                <a:ea typeface="MS PGothic" panose="020B0600070205080204" pitchFamily="34" charset="-128"/>
              </a:defRPr>
            </a:lvl4pPr>
            <a:lvl5pPr marL="2057189" indent="-228577" defTabSz="930179" eaLnBrk="0" hangingPunct="0">
              <a:defRPr sz="2400">
                <a:solidFill>
                  <a:schemeClr val="tx1"/>
                </a:solidFill>
                <a:latin typeface="Helvetica" panose="020B0604020202020204" pitchFamily="34" charset="0"/>
                <a:ea typeface="MS PGothic" panose="020B0600070205080204" pitchFamily="34" charset="-128"/>
              </a:defRPr>
            </a:lvl5pPr>
            <a:lvl6pPr marL="2514343"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496"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8649"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5802" indent="-228577" defTabSz="930179"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179" rtl="0" eaLnBrk="0" fontAlgn="base" latinLnBrk="0" hangingPunct="0">
              <a:lnSpc>
                <a:spcPct val="100000"/>
              </a:lnSpc>
              <a:spcBef>
                <a:spcPct val="0"/>
              </a:spcBef>
              <a:spcAft>
                <a:spcPct val="0"/>
              </a:spcAft>
              <a:buClrTx/>
              <a:buSzTx/>
              <a:buFontTx/>
              <a:buNone/>
              <a:tabLst/>
              <a:defRPr/>
            </a:pPr>
            <a:fld id="{6CB64798-7BD6-4B88-81ED-0C1AFAB11F92}" type="slidenum">
              <a:rPr kumimoji="0" lang="en-US" altLang="en-US"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30179"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668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56198-61A1-3397-8469-90FE6AB37821}"/>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6F48C625-3BAC-2CBB-7D38-C86E888CCB6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EA92AA11-8364-F88C-7C72-A352F0208E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639E284A-1124-463E-CCBB-4B02C4C5FF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09104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02D03-71BE-A4B6-DE6C-131F18953966}"/>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FCF2E1D-32A4-F66D-D2EB-1D9F5A66F3D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21CCFF95-01D4-1AFB-0F79-307413DAAE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463EC131-5013-E681-6B26-E85328EEB3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40</a:t>
            </a:fld>
            <a:endParaRPr lang="en-US" altLang="en-US"/>
          </a:p>
        </p:txBody>
      </p:sp>
    </p:spTree>
    <p:extLst>
      <p:ext uri="{BB962C8B-B14F-4D97-AF65-F5344CB8AC3E}">
        <p14:creationId xmlns:p14="http://schemas.microsoft.com/office/powerpoint/2010/main" val="2311437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0F971D5-882D-4233-A30D-FAEDE4CA6E8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0" lang="en-US" alt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rPr>
              <a:t>9</a:t>
            </a:r>
          </a:p>
        </p:txBody>
      </p:sp>
      <p:sp>
        <p:nvSpPr>
          <p:cNvPr id="9114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42" name="Rectangle 6"/>
          <p:cNvSpPr>
            <a:spLocks noGrp="1" noRot="1" noChangeAspect="1" noChangeArrowheads="1" noTextEdit="1"/>
          </p:cNvSpPr>
          <p:nvPr>
            <p:ph type="sldImg"/>
          </p:nvPr>
        </p:nvSpPr>
        <p:spPr>
          <a:xfrm>
            <a:off x="1187450" y="703263"/>
            <a:ext cx="4622800" cy="3467100"/>
          </a:xfrm>
          <a:ln w="12700" cap="flat"/>
        </p:spPr>
      </p:sp>
      <p:sp>
        <p:nvSpPr>
          <p:cNvPr id="9114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extLst>
      <p:ext uri="{BB962C8B-B14F-4D97-AF65-F5344CB8AC3E}">
        <p14:creationId xmlns:p14="http://schemas.microsoft.com/office/powerpoint/2010/main" val="2488483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4A5A8-003B-F492-8EB5-A1E5A9BF7EC3}"/>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3FDFEF9-8331-FC81-CB8E-1E351FE66CA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32006427-FF74-B798-AE99-D2F5EC43F2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FC18AD2E-11C3-81A1-DC7C-5A4819857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85093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BD73B76-F558-45CE-871C-8466EA0D0D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9026" name="Rectangle 2"/>
          <p:cNvSpPr>
            <a:spLocks noGrp="1" noRot="1" noChangeAspect="1" noChangeArrowheads="1" noTextEdit="1"/>
          </p:cNvSpPr>
          <p:nvPr>
            <p:ph type="sldImg"/>
          </p:nvPr>
        </p:nvSpPr>
        <p:spPr>
          <a:xfrm>
            <a:off x="1187450" y="703263"/>
            <a:ext cx="4622800" cy="3467100"/>
          </a:xfrm>
          <a:ln/>
        </p:spPr>
      </p:sp>
      <p:sp>
        <p:nvSpPr>
          <p:cNvPr id="1290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66806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5CE7E0-7666-4352-A4C1-28EF06861A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0050" name="Rectangle 2"/>
          <p:cNvSpPr>
            <a:spLocks noGrp="1" noRot="1" noChangeAspect="1" noChangeArrowheads="1" noTextEdit="1"/>
          </p:cNvSpPr>
          <p:nvPr>
            <p:ph type="sldImg"/>
          </p:nvPr>
        </p:nvSpPr>
        <p:spPr>
          <a:xfrm>
            <a:off x="1187450" y="703263"/>
            <a:ext cx="4622800" cy="3467100"/>
          </a:xfrm>
          <a:ln/>
        </p:spPr>
      </p:sp>
      <p:sp>
        <p:nvSpPr>
          <p:cNvPr id="1300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94462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DA57BBC-3DEF-4030-90C9-4A7A7E87C3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1074" name="Rectangle 2"/>
          <p:cNvSpPr>
            <a:spLocks noGrp="1" noRot="1" noChangeAspect="1" noChangeArrowheads="1" noTextEdit="1"/>
          </p:cNvSpPr>
          <p:nvPr>
            <p:ph type="sldImg"/>
          </p:nvPr>
        </p:nvSpPr>
        <p:spPr>
          <a:xfrm>
            <a:off x="1187450" y="703263"/>
            <a:ext cx="4622800" cy="3467100"/>
          </a:xfrm>
          <a:ln/>
        </p:spPr>
      </p:sp>
      <p:sp>
        <p:nvSpPr>
          <p:cNvPr id="1310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1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C1FEC76-0B84-458E-8A4E-B7ECCB6E1D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2098" name="Rectangle 2"/>
          <p:cNvSpPr>
            <a:spLocks noGrp="1" noRot="1" noChangeAspect="1" noChangeArrowheads="1" noTextEdit="1"/>
          </p:cNvSpPr>
          <p:nvPr>
            <p:ph type="sldImg"/>
          </p:nvPr>
        </p:nvSpPr>
        <p:spPr>
          <a:xfrm>
            <a:off x="1187450" y="703263"/>
            <a:ext cx="4622800" cy="3467100"/>
          </a:xfrm>
          <a:ln/>
        </p:spPr>
      </p:sp>
      <p:sp>
        <p:nvSpPr>
          <p:cNvPr id="1320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1588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35F31BFB-CE80-49DF-B5B2-8D11C75DEDA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3122" name="Rectangle 2"/>
          <p:cNvSpPr>
            <a:spLocks noGrp="1" noRot="1" noChangeAspect="1" noChangeArrowheads="1" noTextEdit="1"/>
          </p:cNvSpPr>
          <p:nvPr>
            <p:ph type="sldImg"/>
          </p:nvPr>
        </p:nvSpPr>
        <p:spPr>
          <a:xfrm>
            <a:off x="1187450" y="703263"/>
            <a:ext cx="4622800" cy="3467100"/>
          </a:xfrm>
          <a:ln/>
        </p:spPr>
      </p:sp>
      <p:sp>
        <p:nvSpPr>
          <p:cNvPr id="13312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02398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23190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8B0ED708-B857-4AA3-91E9-C395C0C340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34146" name="Rectangle 2"/>
          <p:cNvSpPr>
            <a:spLocks noGrp="1" noRot="1" noChangeAspect="1" noChangeArrowheads="1" noTextEdit="1"/>
          </p:cNvSpPr>
          <p:nvPr>
            <p:ph type="sldImg"/>
          </p:nvPr>
        </p:nvSpPr>
        <p:spPr>
          <a:xfrm>
            <a:off x="1187450" y="703263"/>
            <a:ext cx="4622800" cy="3467100"/>
          </a:xfrm>
          <a:ln/>
        </p:spPr>
      </p:sp>
      <p:sp>
        <p:nvSpPr>
          <p:cNvPr id="1341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79142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643D8-D423-8BB2-B035-97532A384DDD}"/>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23D839F-4408-D6C6-9B19-31F846EF4E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EA954178-F219-9481-16FE-5195820C84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371CB102-E167-44BD-BD74-8042B7F9EC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39195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A527C20-D984-443D-9364-8D80E7D149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4450" name="Rectangle 2"/>
          <p:cNvSpPr>
            <a:spLocks noGrp="1" noRot="1" noChangeAspect="1" noChangeArrowheads="1" noTextEdit="1"/>
          </p:cNvSpPr>
          <p:nvPr>
            <p:ph type="sldImg"/>
          </p:nvPr>
        </p:nvSpPr>
        <p:spPr>
          <a:xfrm>
            <a:off x="417513" y="703263"/>
            <a:ext cx="6162675" cy="3467100"/>
          </a:xfrm>
          <a:ln/>
        </p:spPr>
      </p:sp>
      <p:sp>
        <p:nvSpPr>
          <p:cNvPr id="10445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9435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8E38463-D7D2-48E0-9845-AEDC1274594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xfrm>
            <a:off x="1187450" y="703263"/>
            <a:ext cx="4622800" cy="3467100"/>
          </a:xfrm>
          <a:ln/>
        </p:spPr>
      </p:sp>
      <p:sp>
        <p:nvSpPr>
          <p:cNvPr id="10649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4047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43D6E09-C3BD-4C9F-8640-BDE33C2397B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4" name="Rectangle 2"/>
          <p:cNvSpPr>
            <a:spLocks noGrp="1" noRot="1" noChangeAspect="1" noChangeArrowheads="1" noTextEdit="1"/>
          </p:cNvSpPr>
          <p:nvPr>
            <p:ph type="sldImg"/>
          </p:nvPr>
        </p:nvSpPr>
        <p:spPr>
          <a:xfrm>
            <a:off x="1187450" y="703263"/>
            <a:ext cx="4622800" cy="3467100"/>
          </a:xfrm>
          <a:ln/>
        </p:spPr>
      </p:sp>
      <p:sp>
        <p:nvSpPr>
          <p:cNvPr id="10547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391520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6E36DD89-DA79-48DA-B783-0C850F9C371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2657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79FF149-63CC-4DDD-8621-E03FD326541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6" name="Rectangle 2"/>
          <p:cNvSpPr>
            <a:spLocks noGrp="1" noRot="1" noChangeAspect="1" noChangeArrowheads="1" noTextEdit="1"/>
          </p:cNvSpPr>
          <p:nvPr>
            <p:ph type="sldImg"/>
          </p:nvPr>
        </p:nvSpPr>
        <p:spPr>
          <a:xfrm>
            <a:off x="1187450" y="703263"/>
            <a:ext cx="4622800" cy="3467100"/>
          </a:xfrm>
          <a:ln/>
        </p:spPr>
      </p:sp>
      <p:sp>
        <p:nvSpPr>
          <p:cNvPr id="10854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6261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582984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2FCE-BC30-F1E9-0840-31C03B40438F}"/>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2862C664-A89C-4D0D-C55A-DF52B988AD1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BDBBC9B7-D1DC-78E7-D1FE-153ED8C282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E1433C73-F63F-6203-E0AE-08F80D2218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64512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73449113-501E-40AA-8204-F51F280D2CC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1" name="Rectangle 2"/>
          <p:cNvSpPr>
            <a:spLocks noGrp="1" noRot="1" noChangeAspect="1" noChangeArrowheads="1" noTextEdit="1"/>
          </p:cNvSpPr>
          <p:nvPr>
            <p:ph type="sldImg"/>
          </p:nvPr>
        </p:nvSpPr>
        <p:spPr>
          <a:xfrm>
            <a:off x="417513" y="703263"/>
            <a:ext cx="6162675"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794188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27541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95476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61699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30535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85DDB2F-C4B9-42E9-A66C-BCA14058EE6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804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fld id="{3979B905-280D-44BD-8E31-AB90F5734834}"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71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0778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6485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6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46592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21758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5794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E975-93ED-A54A-5921-D9205B4EB9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8FCC602-326F-0367-8CD3-BBB281C29E6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BCE2248C-98EE-717A-4ECB-D5E53E14D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B96C0FA-CC90-1695-6361-0C0C720A2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125135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1FA286EA-37A2-4E74-A5EA-47322F5F22B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DF34FE36-22BB-471F-B5BA-20ABB5BF643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0" fontAlgn="base" latinLnBrk="0" hangingPunct="0">
              <a:lnSpc>
                <a:spcPct val="100000"/>
              </a:lnSpc>
              <a:spcBef>
                <a:spcPct val="0"/>
              </a:spcBef>
              <a:spcAft>
                <a:spcPct val="0"/>
              </a:spcAft>
              <a:buClrTx/>
              <a:buSzTx/>
              <a:buFontTx/>
              <a:buNone/>
              <a:tabLst/>
              <a:defRPr/>
            </a:pPr>
            <a:fld id="{F66F3D21-A5A9-4DF0-817E-313DA5AE0CC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7691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99768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467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41836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057226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793247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616080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53090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02668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613163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6681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44806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9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7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41335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70685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0581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93817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1837109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953644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8932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406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003301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448869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447374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806747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587312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89894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430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3767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15395760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24530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5369962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9453390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43989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4812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15244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7891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6104234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7938115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5691643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19061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25701084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716200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1188166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2852862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13090921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2170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89137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5651706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8822501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268229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9386166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2961838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62907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4688192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6493277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65082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03060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34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1.emf"/><Relationship Id="rId4" Type="http://schemas.openxmlformats.org/officeDocument/2006/relationships/slideLayout" Target="../slideLayouts/slideLayout4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8.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3: ER, Relational, SQL (II)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73085" y="820342"/>
            <a:ext cx="7702579"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69281"/>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A8CE4D29-9038-CF40-B998-C2A018D46DF3}"/>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2: ER, Relational, SQL (I)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705116434"/>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 id="2147493662"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62396699"/>
      </p:ext>
    </p:extLst>
  </p:cSld>
  <p:clrMap bg1="lt1" tx1="dk1" bg2="lt2" tx2="dk2" accent1="accent1" accent2="accent2" accent3="accent3" accent4="accent4" accent5="accent5" accent6="accent6" hlink="hlink" folHlink="folHlink"/>
  <p:sldLayoutIdLst>
    <p:sldLayoutId id="2147493664" r:id="rId1"/>
    <p:sldLayoutId id="2147493665" r:id="rId2"/>
    <p:sldLayoutId id="2147493666" r:id="rId3"/>
    <p:sldLayoutId id="2147493667" r:id="rId4"/>
    <p:sldLayoutId id="2147493668" r:id="rId5"/>
    <p:sldLayoutId id="2147493669" r:id="rId6"/>
    <p:sldLayoutId id="2147493670" r:id="rId7"/>
    <p:sldLayoutId id="214749367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3: ER, Relational, SQL (II)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321802740"/>
      </p:ext>
    </p:extLst>
  </p:cSld>
  <p:clrMap bg1="lt1" tx1="dk1" bg2="lt2" tx2="dk2" accent1="accent1" accent2="accent2" accent3="accent3" accent4="accent4" accent5="accent5" accent6="accent6" hlink="hlink" folHlink="folHlink"/>
  <p:sldLayoutIdLst>
    <p:sldLayoutId id="2147493673" r:id="rId1"/>
    <p:sldLayoutId id="2147493674" r:id="rId2"/>
    <p:sldLayoutId id="2147493675" r:id="rId3"/>
    <p:sldLayoutId id="2147493676" r:id="rId4"/>
    <p:sldLayoutId id="2147493677" r:id="rId5"/>
    <p:sldLayoutId id="2147493678" r:id="rId6"/>
    <p:sldLayoutId id="2147493679"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5"/>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623190"/>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 id="2147493689" r:id="rId8"/>
    <p:sldLayoutId id="2147493690" r:id="rId9"/>
    <p:sldLayoutId id="2147493691" r:id="rId10"/>
    <p:sldLayoutId id="2147493692" r:id="rId11"/>
    <p:sldLayoutId id="2147493693" r:id="rId12"/>
    <p:sldLayoutId id="2147493694" r:id="rId13"/>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2676460"/>
      </p:ext>
    </p:extLst>
  </p:cSld>
  <p:clrMap bg1="lt1" tx1="dk1" bg2="lt2" tx2="dk2" accent1="accent1" accent2="accent2" accent3="accent3" accent4="accent4" accent5="accent5" accent6="accent6" hlink="hlink" folHlink="folHlink"/>
  <p:sldLayoutIdLst>
    <p:sldLayoutId id="2147493696" r:id="rId1"/>
    <p:sldLayoutId id="2147493697" r:id="rId2"/>
    <p:sldLayoutId id="2147493698" r:id="rId3"/>
    <p:sldLayoutId id="2147493699" r:id="rId4"/>
    <p:sldLayoutId id="2147493700" r:id="rId5"/>
    <p:sldLayoutId id="2147493701" r:id="rId6"/>
    <p:sldLayoutId id="2147493702" r:id="rId7"/>
    <p:sldLayoutId id="2147493703" r:id="rId8"/>
    <p:sldLayoutId id="2147493704" r:id="rId9"/>
    <p:sldLayoutId id="2147493705" r:id="rId10"/>
    <p:sldLayoutId id="2147493706" r:id="rId11"/>
    <p:sldLayoutId id="2147493707"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ssociative_entity"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0.xml"/><Relationship Id="rId5" Type="http://schemas.openxmlformats.org/officeDocument/2006/relationships/hyperlink" Target="https://github.com/jeffreylancaster/game-of-thrones" TargetMode="Externa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33.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hyperlink" Target="https://docs.oracle.com/javadb/10.8.3.0/ref/rrefsqljnaturaljoin.html"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70.xml"/></Relationships>
</file>

<file path=ppt/slides/_rels/slide6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7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emf"/></Relationships>
</file>

<file path=ppt/slides/_rels/slide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tiff"/></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3: ER, Relational, SQL (II)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Schema Diagram for University Database</a:t>
            </a:r>
          </a:p>
        </p:txBody>
      </p:sp>
      <p:pic>
        <p:nvPicPr>
          <p:cNvPr id="21505" name="Picture 1" descr="C:\Users\as668\Desktop\2_09.jpg"/>
          <p:cNvPicPr>
            <a:picLocks noChangeAspect="1" noChangeArrowheads="1"/>
          </p:cNvPicPr>
          <p:nvPr/>
        </p:nvPicPr>
        <p:blipFill>
          <a:blip r:embed="rId2"/>
          <a:srcRect/>
          <a:stretch>
            <a:fillRect/>
          </a:stretch>
        </p:blipFill>
        <p:spPr bwMode="auto">
          <a:xfrm>
            <a:off x="1066800" y="742950"/>
            <a:ext cx="6483660" cy="388634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AAB98-EE76-1881-96E4-697B6C7B3877}"/>
              </a:ext>
            </a:extLst>
          </p:cNvPr>
          <p:cNvSpPr>
            <a:spLocks noGrp="1"/>
          </p:cNvSpPr>
          <p:nvPr>
            <p:ph idx="1"/>
          </p:nvPr>
        </p:nvSpPr>
        <p:spPr>
          <a:xfrm>
            <a:off x="67491" y="552450"/>
            <a:ext cx="3962400" cy="4038600"/>
          </a:xfrm>
        </p:spPr>
        <p:txBody>
          <a:bodyPr/>
          <a:lstStyle/>
          <a:p>
            <a:r>
              <a:rPr lang="en-US" sz="1800" dirty="0"/>
              <a:t>Reverse engineering seems to have made some mistakes.</a:t>
            </a:r>
          </a:p>
          <a:p>
            <a:r>
              <a:rPr lang="en-US" sz="1800" dirty="0"/>
              <a:t>But, notice that sometimes:</a:t>
            </a:r>
          </a:p>
          <a:p>
            <a:pPr lvl="1"/>
            <a:r>
              <a:rPr lang="en-US" sz="1600" dirty="0"/>
              <a:t>Relationship are foreign keys,</a:t>
            </a:r>
            <a:br>
              <a:rPr lang="en-US" sz="1600" dirty="0"/>
            </a:br>
            <a:r>
              <a:rPr lang="en-US" sz="1600" dirty="0"/>
              <a:t>e.g. Section-Classroom</a:t>
            </a:r>
          </a:p>
          <a:p>
            <a:pPr lvl="1"/>
            <a:r>
              <a:rPr lang="en-US" sz="1600" dirty="0"/>
              <a:t>Are something else, e.g.</a:t>
            </a:r>
            <a:br>
              <a:rPr lang="en-US" sz="1600" dirty="0"/>
            </a:br>
            <a:r>
              <a:rPr lang="en-US" sz="1600" dirty="0"/>
              <a:t>Advisor</a:t>
            </a:r>
          </a:p>
          <a:p>
            <a:r>
              <a:rPr lang="en-US" sz="1800" dirty="0"/>
              <a:t>This something else is called</a:t>
            </a:r>
            <a:br>
              <a:rPr lang="en-US" sz="1800" dirty="0"/>
            </a:br>
            <a:r>
              <a:rPr lang="en-US" sz="1800" dirty="0"/>
              <a:t>and Associative Entity.</a:t>
            </a:r>
          </a:p>
          <a:p>
            <a:r>
              <a:rPr lang="en-US" sz="1800" dirty="0"/>
              <a:t>SQL requires and Associative Entity if</a:t>
            </a:r>
          </a:p>
          <a:p>
            <a:pPr lvl="1"/>
            <a:r>
              <a:rPr lang="en-US" sz="1600" dirty="0"/>
              <a:t>The relationship is many-to-many.</a:t>
            </a:r>
          </a:p>
          <a:p>
            <a:pPr lvl="1"/>
            <a:r>
              <a:rPr lang="en-US" sz="1600" dirty="0"/>
              <a:t>There are properties on the relationships.</a:t>
            </a:r>
          </a:p>
        </p:txBody>
      </p:sp>
      <p:sp>
        <p:nvSpPr>
          <p:cNvPr id="3" name="Title 2">
            <a:extLst>
              <a:ext uri="{FF2B5EF4-FFF2-40B4-BE49-F238E27FC236}">
                <a16:creationId xmlns:a16="http://schemas.microsoft.com/office/drawing/2014/main" id="{836BE671-BFC1-3D9B-8FFE-751A3099B383}"/>
              </a:ext>
            </a:extLst>
          </p:cNvPr>
          <p:cNvSpPr>
            <a:spLocks noGrp="1"/>
          </p:cNvSpPr>
          <p:nvPr>
            <p:ph type="title"/>
          </p:nvPr>
        </p:nvSpPr>
        <p:spPr/>
        <p:txBody>
          <a:bodyPr/>
          <a:lstStyle/>
          <a:p>
            <a:r>
              <a:rPr lang="en-US" dirty="0"/>
              <a:t>Some Observations</a:t>
            </a:r>
          </a:p>
        </p:txBody>
      </p:sp>
      <p:pic>
        <p:nvPicPr>
          <p:cNvPr id="4" name="Picture 3">
            <a:extLst>
              <a:ext uri="{FF2B5EF4-FFF2-40B4-BE49-F238E27FC236}">
                <a16:creationId xmlns:a16="http://schemas.microsoft.com/office/drawing/2014/main" id="{639EDAEE-0497-8B33-36E6-718A988F895A}"/>
              </a:ext>
            </a:extLst>
          </p:cNvPr>
          <p:cNvPicPr>
            <a:picLocks noChangeAspect="1"/>
          </p:cNvPicPr>
          <p:nvPr/>
        </p:nvPicPr>
        <p:blipFill>
          <a:blip r:embed="rId2"/>
          <a:stretch>
            <a:fillRect/>
          </a:stretch>
        </p:blipFill>
        <p:spPr>
          <a:xfrm>
            <a:off x="4190394" y="222255"/>
            <a:ext cx="4904700" cy="4171950"/>
          </a:xfrm>
          <a:prstGeom prst="rect">
            <a:avLst/>
          </a:prstGeom>
        </p:spPr>
      </p:pic>
    </p:spTree>
    <p:extLst>
      <p:ext uri="{BB962C8B-B14F-4D97-AF65-F5344CB8AC3E}">
        <p14:creationId xmlns:p14="http://schemas.microsoft.com/office/powerpoint/2010/main" val="212512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DCD4F1-274F-B11E-AA7D-232AFB755B2C}"/>
              </a:ext>
            </a:extLst>
          </p:cNvPr>
          <p:cNvSpPr>
            <a:spLocks noGrp="1"/>
          </p:cNvSpPr>
          <p:nvPr>
            <p:ph idx="1"/>
          </p:nvPr>
        </p:nvSpPr>
        <p:spPr/>
        <p:txBody>
          <a:bodyPr/>
          <a:lstStyle/>
          <a:p>
            <a:r>
              <a:rPr lang="en-US" sz="1800" dirty="0"/>
              <a:t>The ER model represents “associations/relationships” as</a:t>
            </a:r>
          </a:p>
          <a:p>
            <a:pPr lvl="1"/>
            <a:r>
              <a:rPr lang="en-US" sz="1600" dirty="0"/>
              <a:t>First class “things”</a:t>
            </a:r>
          </a:p>
          <a:p>
            <a:pPr lvl="1"/>
            <a:r>
              <a:rPr lang="en-US" sz="1600" dirty="0"/>
              <a:t>That are different from “entities.”</a:t>
            </a:r>
          </a:p>
          <a:p>
            <a:r>
              <a:rPr lang="en-US" sz="1800" dirty="0"/>
              <a:t>The SQL model does not have “relationships” or</a:t>
            </a:r>
            <a:br>
              <a:rPr lang="en-US" sz="1800" dirty="0"/>
            </a:br>
            <a:r>
              <a:rPr lang="en-US" sz="1800" dirty="0"/>
              <a:t>associations as first-class types. You have</a:t>
            </a:r>
          </a:p>
          <a:p>
            <a:pPr lvl="1"/>
            <a:r>
              <a:rPr lang="en-US" sz="1600" dirty="0"/>
              <a:t>Tables</a:t>
            </a:r>
          </a:p>
          <a:p>
            <a:pPr lvl="1"/>
            <a:r>
              <a:rPr lang="en-US" sz="1600" dirty="0"/>
              <a:t>Columns</a:t>
            </a:r>
          </a:p>
          <a:p>
            <a:pPr lvl="1"/>
            <a:r>
              <a:rPr lang="en-US" sz="1600" dirty="0"/>
              <a:t>Keys</a:t>
            </a:r>
          </a:p>
          <a:p>
            <a:pPr lvl="1"/>
            <a:r>
              <a:rPr lang="en-US" sz="1600" dirty="0"/>
              <a:t>Constraints</a:t>
            </a:r>
          </a:p>
          <a:p>
            <a:pPr lvl="1"/>
            <a:r>
              <a:rPr lang="en-US" sz="1600" dirty="0"/>
              <a:t>… …</a:t>
            </a:r>
          </a:p>
          <a:p>
            <a:r>
              <a:rPr lang="en-US" sz="1800" dirty="0"/>
              <a:t>You can implement some “relationships” using</a:t>
            </a:r>
            <a:br>
              <a:rPr lang="en-US" sz="1800" dirty="0"/>
            </a:br>
            <a:r>
              <a:rPr lang="en-US" sz="1800" dirty="0"/>
              <a:t>foreign keys. Others require something more</a:t>
            </a:r>
            <a:br>
              <a:rPr lang="en-US" sz="1800" dirty="0"/>
            </a:br>
            <a:r>
              <a:rPr lang="en-US" sz="1800" dirty="0"/>
              <a:t>complex – an </a:t>
            </a:r>
            <a:r>
              <a:rPr lang="en-US" sz="1800" i="1" dirty="0"/>
              <a:t>associative entity.</a:t>
            </a:r>
            <a:endParaRPr lang="en-US" sz="1800" dirty="0"/>
          </a:p>
        </p:txBody>
      </p:sp>
      <p:sp>
        <p:nvSpPr>
          <p:cNvPr id="3" name="Title 2">
            <a:extLst>
              <a:ext uri="{FF2B5EF4-FFF2-40B4-BE49-F238E27FC236}">
                <a16:creationId xmlns:a16="http://schemas.microsoft.com/office/drawing/2014/main" id="{5AEAE897-0AD2-4338-3FDF-8AB55EBB482D}"/>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AC39D9D2-694A-B397-441B-A8716A849C52}"/>
              </a:ext>
            </a:extLst>
          </p:cNvPr>
          <p:cNvPicPr>
            <a:picLocks noChangeAspect="1"/>
          </p:cNvPicPr>
          <p:nvPr/>
        </p:nvPicPr>
        <p:blipFill>
          <a:blip r:embed="rId2"/>
          <a:stretch>
            <a:fillRect/>
          </a:stretch>
        </p:blipFill>
        <p:spPr>
          <a:xfrm>
            <a:off x="5580270" y="1047750"/>
            <a:ext cx="3484179" cy="3505200"/>
          </a:xfrm>
          <a:prstGeom prst="rect">
            <a:avLst/>
          </a:prstGeom>
        </p:spPr>
      </p:pic>
    </p:spTree>
    <p:extLst>
      <p:ext uri="{BB962C8B-B14F-4D97-AF65-F5344CB8AC3E}">
        <p14:creationId xmlns:p14="http://schemas.microsoft.com/office/powerpoint/2010/main" val="1612897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CC50E-11CB-6861-D6E3-C216AA775480}"/>
              </a:ext>
            </a:extLst>
          </p:cNvPr>
          <p:cNvSpPr>
            <a:spLocks noGrp="1"/>
          </p:cNvSpPr>
          <p:nvPr>
            <p:ph idx="1"/>
          </p:nvPr>
        </p:nvSpPr>
        <p:spPr/>
        <p:txBody>
          <a:bodyPr/>
          <a:lstStyle/>
          <a:p>
            <a:r>
              <a:rPr lang="en-US" sz="1600" dirty="0"/>
              <a:t>“An associative entity is a term used in relational and entity–relationship theory. A relational database requires the implementation of a base relation (or base table) to resolve many-to-many relationships. A base relation representing this kind of entity is called, informally, an associative table.” (</a:t>
            </a:r>
            <a:r>
              <a:rPr lang="en-US" sz="1600" dirty="0">
                <a:hlinkClick r:id="rId2"/>
              </a:rPr>
              <a:t>https://en.wikipedia.org/wiki/Associative_entity</a:t>
            </a:r>
            <a:r>
              <a:rPr lang="en-US" sz="1600" dirty="0"/>
              <a:t>)</a:t>
            </a:r>
          </a:p>
          <a:p>
            <a:r>
              <a:rPr lang="en-US" sz="1600" dirty="0"/>
              <a:t>Consider </a:t>
            </a:r>
            <a:r>
              <a:rPr lang="en-US" sz="1600" i="1" dirty="0"/>
              <a:t>Students – Sections:</a:t>
            </a:r>
          </a:p>
          <a:p>
            <a:pPr lvl="1"/>
            <a:r>
              <a:rPr lang="en-US" sz="1400" dirty="0"/>
              <a:t>This is many-to-many. There is no way to implement in SQL. You see this in the </a:t>
            </a:r>
            <a:r>
              <a:rPr lang="en-US" sz="1400" i="1" dirty="0"/>
              <a:t>Advises</a:t>
            </a:r>
            <a:r>
              <a:rPr lang="en-US" sz="1400" dirty="0"/>
              <a:t> table in the sample database.</a:t>
            </a:r>
          </a:p>
          <a:p>
            <a:pPr lvl="1"/>
            <a:r>
              <a:rPr lang="en-US" sz="1400" dirty="0"/>
              <a:t>The “relationship/association” has properties that are not attributes of the connected entities. </a:t>
            </a:r>
          </a:p>
        </p:txBody>
      </p:sp>
      <p:sp>
        <p:nvSpPr>
          <p:cNvPr id="3" name="Title 2">
            <a:extLst>
              <a:ext uri="{FF2B5EF4-FFF2-40B4-BE49-F238E27FC236}">
                <a16:creationId xmlns:a16="http://schemas.microsoft.com/office/drawing/2014/main" id="{BA9EF971-2BF5-3F4F-D16F-EF82E9293C72}"/>
              </a:ext>
            </a:extLst>
          </p:cNvPr>
          <p:cNvSpPr>
            <a:spLocks noGrp="1"/>
          </p:cNvSpPr>
          <p:nvPr>
            <p:ph type="title"/>
          </p:nvPr>
        </p:nvSpPr>
        <p:spPr/>
        <p:txBody>
          <a:bodyPr/>
          <a:lstStyle/>
          <a:p>
            <a:r>
              <a:rPr lang="en-US" dirty="0"/>
              <a:t>Associative Entity</a:t>
            </a:r>
          </a:p>
        </p:txBody>
      </p:sp>
      <p:pic>
        <p:nvPicPr>
          <p:cNvPr id="4" name="Picture 3">
            <a:extLst>
              <a:ext uri="{FF2B5EF4-FFF2-40B4-BE49-F238E27FC236}">
                <a16:creationId xmlns:a16="http://schemas.microsoft.com/office/drawing/2014/main" id="{9202060F-2928-529A-5019-1500227B7D03}"/>
              </a:ext>
            </a:extLst>
          </p:cNvPr>
          <p:cNvPicPr>
            <a:picLocks noChangeAspect="1"/>
          </p:cNvPicPr>
          <p:nvPr/>
        </p:nvPicPr>
        <p:blipFill>
          <a:blip r:embed="rId3"/>
          <a:stretch>
            <a:fillRect/>
          </a:stretch>
        </p:blipFill>
        <p:spPr>
          <a:xfrm>
            <a:off x="0" y="2740230"/>
            <a:ext cx="4036115" cy="1676400"/>
          </a:xfrm>
          <a:prstGeom prst="rect">
            <a:avLst/>
          </a:prstGeom>
        </p:spPr>
      </p:pic>
      <p:pic>
        <p:nvPicPr>
          <p:cNvPr id="5" name="Picture 4">
            <a:extLst>
              <a:ext uri="{FF2B5EF4-FFF2-40B4-BE49-F238E27FC236}">
                <a16:creationId xmlns:a16="http://schemas.microsoft.com/office/drawing/2014/main" id="{65500D47-8C67-B6FF-99C3-CE3B987C5F2A}"/>
              </a:ext>
            </a:extLst>
          </p:cNvPr>
          <p:cNvPicPr>
            <a:picLocks noChangeAspect="1"/>
          </p:cNvPicPr>
          <p:nvPr/>
        </p:nvPicPr>
        <p:blipFill>
          <a:blip r:embed="rId4"/>
          <a:stretch>
            <a:fillRect/>
          </a:stretch>
        </p:blipFill>
        <p:spPr>
          <a:xfrm>
            <a:off x="5048003" y="2753342"/>
            <a:ext cx="3962400" cy="1518233"/>
          </a:xfrm>
          <a:prstGeom prst="rect">
            <a:avLst/>
          </a:prstGeom>
        </p:spPr>
      </p:pic>
      <p:sp>
        <p:nvSpPr>
          <p:cNvPr id="6" name="Right Arrow 5">
            <a:extLst>
              <a:ext uri="{FF2B5EF4-FFF2-40B4-BE49-F238E27FC236}">
                <a16:creationId xmlns:a16="http://schemas.microsoft.com/office/drawing/2014/main" id="{0FD0876D-B232-03A0-BF63-47777B13DECC}"/>
              </a:ext>
            </a:extLst>
          </p:cNvPr>
          <p:cNvSpPr/>
          <p:nvPr/>
        </p:nvSpPr>
        <p:spPr>
          <a:xfrm>
            <a:off x="4003458" y="2635562"/>
            <a:ext cx="1295400" cy="533400"/>
          </a:xfrm>
          <a:prstGeom prst="right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SQL Realization</a:t>
            </a:r>
          </a:p>
        </p:txBody>
      </p:sp>
      <p:sp>
        <p:nvSpPr>
          <p:cNvPr id="7" name="TextBox 6">
            <a:extLst>
              <a:ext uri="{FF2B5EF4-FFF2-40B4-BE49-F238E27FC236}">
                <a16:creationId xmlns:a16="http://schemas.microsoft.com/office/drawing/2014/main" id="{B194C058-E018-3896-1C69-96AC828B7A90}"/>
              </a:ext>
            </a:extLst>
          </p:cNvPr>
          <p:cNvSpPr txBox="1"/>
          <p:nvPr/>
        </p:nvSpPr>
        <p:spPr>
          <a:xfrm>
            <a:off x="1981200" y="4271575"/>
            <a:ext cx="2970878" cy="369332"/>
          </a:xfrm>
          <a:prstGeom prst="rect">
            <a:avLst/>
          </a:prstGeom>
          <a:noFill/>
        </p:spPr>
        <p:txBody>
          <a:bodyPr wrap="none" rtlCol="0">
            <a:spAutoFit/>
          </a:bodyPr>
          <a:lstStyle/>
          <a:p>
            <a:r>
              <a:rPr lang="en-US" dirty="0"/>
              <a:t>Switch to notebook diagram.</a:t>
            </a:r>
          </a:p>
        </p:txBody>
      </p:sp>
    </p:spTree>
    <p:extLst>
      <p:ext uri="{BB962C8B-B14F-4D97-AF65-F5344CB8AC3E}">
        <p14:creationId xmlns:p14="http://schemas.microsoft.com/office/powerpoint/2010/main" val="58996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with Attributes</a:t>
            </a:r>
          </a:p>
        </p:txBody>
      </p:sp>
      <p:pic>
        <p:nvPicPr>
          <p:cNvPr id="204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190625"/>
            <a:ext cx="519946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Roles</a:t>
            </a:r>
          </a:p>
        </p:txBody>
      </p:sp>
      <p:sp>
        <p:nvSpPr>
          <p:cNvPr id="21507" name="Rectangle 3"/>
          <p:cNvSpPr>
            <a:spLocks noGrp="1" noChangeArrowheads="1"/>
          </p:cNvSpPr>
          <p:nvPr>
            <p:ph type="body" idx="1"/>
          </p:nvPr>
        </p:nvSpPr>
        <p:spPr>
          <a:xfrm>
            <a:off x="1719263" y="856012"/>
            <a:ext cx="5916073" cy="1107281"/>
          </a:xfrm>
        </p:spPr>
        <p:txBody>
          <a:bodyPr/>
          <a:lstStyle/>
          <a:p>
            <a:r>
              <a:rPr kumimoji="0" lang="en-US" altLang="en-US" dirty="0"/>
              <a:t>Entity sets of a relationship need not be distinct</a:t>
            </a:r>
          </a:p>
          <a:p>
            <a:pPr lvl="1"/>
            <a:r>
              <a:rPr kumimoji="0" lang="en-US" altLang="en-US" dirty="0">
                <a:ea typeface="ＭＳ Ｐゴシック" panose="020B0600070205080204" pitchFamily="34" charset="-128"/>
              </a:rPr>
              <a:t>Each occurrence of an entity set plays a “role” in the relationship</a:t>
            </a:r>
            <a:endParaRPr lang="en-US" altLang="en-US" dirty="0">
              <a:ea typeface="ＭＳ Ｐゴシック" panose="020B0600070205080204" pitchFamily="34" charset="-128"/>
            </a:endParaRPr>
          </a:p>
          <a:p>
            <a:r>
              <a:rPr lang="en-US" altLang="en-US" dirty="0"/>
              <a:t>The labels “</a:t>
            </a:r>
            <a:r>
              <a:rPr lang="en-US" altLang="ja-JP" i="1" dirty="0" err="1"/>
              <a:t>course_id</a:t>
            </a:r>
            <a:r>
              <a:rPr lang="en-US" altLang="en-US" dirty="0"/>
              <a:t>”</a:t>
            </a:r>
            <a:r>
              <a:rPr lang="en-US" altLang="ja-JP" dirty="0"/>
              <a:t> and </a:t>
            </a:r>
            <a:r>
              <a:rPr lang="en-US" altLang="en-US" dirty="0"/>
              <a:t>“</a:t>
            </a:r>
            <a:r>
              <a:rPr lang="en-US" altLang="ja-JP" i="1" dirty="0" err="1"/>
              <a:t>prereq_id</a:t>
            </a:r>
            <a:r>
              <a:rPr lang="en-US" altLang="en-US" dirty="0"/>
              <a:t>”</a:t>
            </a:r>
            <a:r>
              <a:rPr lang="en-US" altLang="ja-JP" dirty="0"/>
              <a:t> are called </a:t>
            </a:r>
            <a:r>
              <a:rPr lang="en-US" altLang="ja-JP" b="1" dirty="0">
                <a:solidFill>
                  <a:srgbClr val="002060"/>
                </a:solidFill>
              </a:rPr>
              <a:t>roles</a:t>
            </a:r>
            <a:r>
              <a:rPr lang="en-US" altLang="ja-JP" dirty="0"/>
              <a:t>.</a:t>
            </a:r>
            <a:endParaRPr lang="en-US" altLang="en-US" dirty="0"/>
          </a:p>
        </p:txBody>
      </p:sp>
      <p:pic>
        <p:nvPicPr>
          <p:cNvPr id="2150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0" y="1858759"/>
            <a:ext cx="3854403" cy="113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Degree of a Relationship Set</a:t>
            </a:r>
          </a:p>
        </p:txBody>
      </p:sp>
      <p:sp>
        <p:nvSpPr>
          <p:cNvPr id="22531" name="Rectangle 3"/>
          <p:cNvSpPr>
            <a:spLocks noGrp="1" noChangeArrowheads="1"/>
          </p:cNvSpPr>
          <p:nvPr>
            <p:ph type="body" idx="1"/>
          </p:nvPr>
        </p:nvSpPr>
        <p:spPr>
          <a:xfrm>
            <a:off x="1719263" y="820341"/>
            <a:ext cx="5669090" cy="2837259"/>
          </a:xfrm>
        </p:spPr>
        <p:txBody>
          <a:bodyPr/>
          <a:lstStyle/>
          <a:p>
            <a:r>
              <a:rPr lang="en-US" altLang="en-US" dirty="0"/>
              <a:t>Binary relationship</a:t>
            </a:r>
          </a:p>
          <a:p>
            <a:pPr lvl="1"/>
            <a:r>
              <a:rPr lang="en-US" altLang="en-US" dirty="0">
                <a:ea typeface="ＭＳ Ｐゴシック" panose="020B0600070205080204" pitchFamily="34" charset="-128"/>
              </a:rPr>
              <a:t>involve two entity sets (or degree two). </a:t>
            </a:r>
          </a:p>
          <a:p>
            <a:pPr lvl="1"/>
            <a:r>
              <a:rPr lang="en-US" altLang="en-US" dirty="0">
                <a:ea typeface="ＭＳ Ｐゴシック" panose="020B0600070205080204" pitchFamily="34" charset="-128"/>
              </a:rPr>
              <a:t>most relationship sets in a database system are binary.</a:t>
            </a:r>
          </a:p>
          <a:p>
            <a:r>
              <a:rPr lang="en-US" altLang="en-US" dirty="0"/>
              <a:t>Relationships between more than two entity sets are rare.  Most relationships are binary. (More on this later.)</a:t>
            </a:r>
          </a:p>
          <a:p>
            <a:pPr lvl="1">
              <a:buClr>
                <a:srgbClr val="FF9933"/>
              </a:buClr>
            </a:pPr>
            <a:r>
              <a:rPr lang="en-US" altLang="en-US" dirty="0">
                <a:ea typeface="ＭＳ Ｐゴシック" panose="020B0600070205080204" pitchFamily="34" charset="-128"/>
              </a:rPr>
              <a:t>Example: </a:t>
            </a:r>
            <a:r>
              <a:rPr lang="en-US" altLang="en-US" i="1" dirty="0">
                <a:ea typeface="ＭＳ Ｐゴシック" panose="020B0600070205080204" pitchFamily="34" charset="-128"/>
              </a:rPr>
              <a:t>students</a:t>
            </a:r>
            <a:r>
              <a:rPr lang="en-US" altLang="en-US" dirty="0">
                <a:ea typeface="ＭＳ Ｐゴシック" panose="020B0600070205080204" pitchFamily="34" charset="-128"/>
              </a:rPr>
              <a:t> work on research </a:t>
            </a:r>
            <a:r>
              <a:rPr lang="en-US" altLang="en-US" i="1" dirty="0">
                <a:ea typeface="ＭＳ Ｐゴシック" panose="020B0600070205080204" pitchFamily="34" charset="-128"/>
              </a:rPr>
              <a:t>projects</a:t>
            </a:r>
            <a:r>
              <a:rPr lang="en-US" altLang="en-US" dirty="0">
                <a:ea typeface="ＭＳ Ｐゴシック" panose="020B0600070205080204" pitchFamily="34" charset="-128"/>
              </a:rPr>
              <a:t> under the guidance of an </a:t>
            </a:r>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a:t>
            </a:r>
          </a:p>
          <a:p>
            <a:pPr lvl="1">
              <a:buClr>
                <a:srgbClr val="FF9933"/>
              </a:buClr>
            </a:pPr>
            <a:r>
              <a:rPr lang="en-US" altLang="en-US" dirty="0">
                <a:ea typeface="ＭＳ Ｐゴシック" panose="020B0600070205080204" pitchFamily="34" charset="-128"/>
              </a:rPr>
              <a:t>relationship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is a ternary relationship between </a:t>
            </a:r>
            <a:r>
              <a:rPr lang="en-US" altLang="en-US" i="1" dirty="0">
                <a:ea typeface="ＭＳ Ｐゴシック" panose="020B0600070205080204" pitchFamily="34" charset="-128"/>
              </a:rPr>
              <a:t>instructor, student, </a:t>
            </a:r>
            <a:r>
              <a:rPr lang="en-US" altLang="en-US" dirty="0">
                <a:ea typeface="ＭＳ Ｐゴシック" panose="020B0600070205080204" pitchFamily="34" charset="-128"/>
              </a:rPr>
              <a:t>and </a:t>
            </a:r>
            <a:r>
              <a:rPr lang="en-US" altLang="en-US" i="1" dirty="0">
                <a:ea typeface="ＭＳ Ｐゴシック" panose="020B0600070205080204" pitchFamily="34" charset="-128"/>
              </a:rPr>
              <a:t>project</a:t>
            </a:r>
            <a:endParaRPr kumimoji="0" lang="en-US" altLang="en-US" dirty="0">
              <a:ea typeface="ＭＳ Ｐゴシック" panose="020B0600070205080204" pitchFamily="34" charset="-128"/>
            </a:endParaRPr>
          </a:p>
          <a:p>
            <a:pPr lvl="1"/>
            <a:endParaRPr lang="en-US" altLang="en-US" sz="1500" dirty="0">
              <a:ea typeface="ＭＳ Ｐゴシック" panose="020B0600070205080204"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a:xfrm>
            <a:off x="1628775" y="40481"/>
            <a:ext cx="6372225" cy="457200"/>
          </a:xfrm>
        </p:spPr>
        <p:txBody>
          <a:bodyPr/>
          <a:lstStyle/>
          <a:p>
            <a:pPr>
              <a:defRPr/>
            </a:pPr>
            <a:r>
              <a:rPr lang="en-US" altLang="en-US" dirty="0">
                <a:effectLst>
                  <a:outerShdw blurRad="38100" dist="38100" dir="2700000" algn="tl">
                    <a:srgbClr val="C0C0C0"/>
                  </a:outerShdw>
                </a:effectLst>
              </a:rPr>
              <a:t>Non-binary Relationship Sets</a:t>
            </a:r>
          </a:p>
        </p:txBody>
      </p:sp>
      <p:sp>
        <p:nvSpPr>
          <p:cNvPr id="23555" name="Rectangle 3"/>
          <p:cNvSpPr>
            <a:spLocks noGrp="1" noChangeArrowheads="1"/>
          </p:cNvSpPr>
          <p:nvPr>
            <p:ph type="body" idx="1"/>
          </p:nvPr>
        </p:nvSpPr>
        <p:spPr>
          <a:xfrm>
            <a:off x="1728926" y="888207"/>
            <a:ext cx="5726097" cy="1260634"/>
          </a:xfrm>
        </p:spPr>
        <p:txBody>
          <a:bodyPr/>
          <a:lstStyle/>
          <a:p>
            <a:r>
              <a:rPr lang="en-US" altLang="en-US" dirty="0"/>
              <a:t>Most relationship sets are binary</a:t>
            </a:r>
          </a:p>
          <a:p>
            <a:r>
              <a:rPr lang="en-US" altLang="en-US" dirty="0"/>
              <a:t>There are  occasions when it is more convenient to represent relationships as non-binary.</a:t>
            </a:r>
          </a:p>
          <a:p>
            <a:r>
              <a:rPr lang="en-US" altLang="en-US" dirty="0"/>
              <a:t>E-R Diagram with a Ternary Relationship</a:t>
            </a:r>
          </a:p>
          <a:p>
            <a:endParaRPr lang="en-US" altLang="en-US" dirty="0"/>
          </a:p>
          <a:p>
            <a:endParaRPr lang="en-US" altLang="en-US" dirty="0"/>
          </a:p>
        </p:txBody>
      </p:sp>
      <p:pic>
        <p:nvPicPr>
          <p:cNvPr id="2355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65" y="2066544"/>
            <a:ext cx="3823619" cy="147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Mapping Cardinality Constraints</a:t>
            </a:r>
          </a:p>
        </p:txBody>
      </p:sp>
      <p:sp>
        <p:nvSpPr>
          <p:cNvPr id="27651" name="Rectangle 3"/>
          <p:cNvSpPr>
            <a:spLocks noGrp="1" noChangeArrowheads="1"/>
          </p:cNvSpPr>
          <p:nvPr>
            <p:ph type="body" idx="1"/>
          </p:nvPr>
        </p:nvSpPr>
        <p:spPr>
          <a:xfrm>
            <a:off x="1719262" y="820341"/>
            <a:ext cx="5709128" cy="3086100"/>
          </a:xfrm>
        </p:spPr>
        <p:txBody>
          <a:bodyPr/>
          <a:lstStyle/>
          <a:p>
            <a:r>
              <a:rPr lang="en-US" altLang="en-US" dirty="0"/>
              <a:t>Express the number of entities to which another entity can be associated via a relationship set.</a:t>
            </a:r>
          </a:p>
          <a:p>
            <a:r>
              <a:rPr lang="en-US" altLang="en-US" dirty="0"/>
              <a:t>Most useful in describing binary relationship sets.</a:t>
            </a:r>
          </a:p>
          <a:p>
            <a:r>
              <a:rPr lang="en-US" altLang="en-US" dirty="0"/>
              <a:t>For a binary relationship set the mapping cardinality must be one of the following types:</a:t>
            </a:r>
          </a:p>
          <a:p>
            <a:pPr lvl="1"/>
            <a:r>
              <a:rPr lang="en-US" altLang="en-US" dirty="0">
                <a:ea typeface="ＭＳ Ｐゴシック" panose="020B0600070205080204" pitchFamily="34" charset="-128"/>
              </a:rPr>
              <a:t>One to one</a:t>
            </a:r>
          </a:p>
          <a:p>
            <a:pPr lvl="1"/>
            <a:r>
              <a:rPr lang="en-US" altLang="en-US" dirty="0">
                <a:ea typeface="ＭＳ Ｐゴシック" panose="020B0600070205080204" pitchFamily="34" charset="-128"/>
              </a:rPr>
              <a:t>One to many</a:t>
            </a:r>
          </a:p>
          <a:p>
            <a:pPr lvl="1"/>
            <a:r>
              <a:rPr lang="en-US" altLang="en-US" dirty="0">
                <a:ea typeface="ＭＳ Ｐゴシック" panose="020B0600070205080204" pitchFamily="34" charset="-128"/>
              </a:rPr>
              <a:t>Many to one</a:t>
            </a:r>
          </a:p>
          <a:p>
            <a:pPr lvl="1"/>
            <a:r>
              <a:rPr lang="en-US" altLang="en-US" dirty="0">
                <a:ea typeface="ＭＳ Ｐゴシック" panose="020B0600070205080204" pitchFamily="34" charset="-128"/>
              </a:rPr>
              <a:t>Many to many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8" y="-193508"/>
            <a:ext cx="9162047"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18050" y="1384863"/>
            <a:ext cx="91440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Apply to –</a:t>
            </a:r>
          </a:p>
          <a:p>
            <a:pPr algn="ctr"/>
            <a:r>
              <a:rPr lang="en-US" altLang="en-US" sz="2800" i="1" dirty="0">
                <a:solidFill>
                  <a:schemeClr val="bg1"/>
                </a:solidFill>
              </a:rPr>
              <a:t>Game of Thrones</a:t>
            </a:r>
            <a:br>
              <a:rPr lang="en-US" altLang="en-US" sz="2800" i="1" dirty="0">
                <a:solidFill>
                  <a:schemeClr val="bg1"/>
                </a:solidFill>
              </a:rPr>
            </a:br>
            <a:r>
              <a:rPr lang="en-US" altLang="en-US" sz="2800" i="1" dirty="0">
                <a:solidFill>
                  <a:schemeClr val="bg1"/>
                </a:solidFill>
                <a:hlinkClick r:id="rId5"/>
              </a:rPr>
              <a:t>https://github.com/jeffreylancaster/game-of-thrones</a:t>
            </a:r>
            <a:br>
              <a:rPr lang="en-US" altLang="en-US" sz="2800" i="1" dirty="0">
                <a:solidFill>
                  <a:schemeClr val="bg1"/>
                </a:solidFill>
              </a:rPr>
            </a:br>
            <a:r>
              <a:rPr lang="en-US" altLang="en-US" sz="2800" i="1" dirty="0">
                <a:solidFill>
                  <a:schemeClr val="bg1"/>
                </a:solidFill>
              </a:rPr>
              <a:t>~/Dropbox/000/000-Data/</a:t>
            </a:r>
            <a:r>
              <a:rPr lang="en-US" altLang="en-US" sz="2800" i="1" dirty="0" err="1">
                <a:solidFill>
                  <a:schemeClr val="bg1"/>
                </a:solidFill>
              </a:rPr>
              <a:t>GoT</a:t>
            </a:r>
            <a:br>
              <a:rPr lang="en-US" altLang="en-US" sz="2800" i="1" dirty="0">
                <a:solidFill>
                  <a:schemeClr val="bg1"/>
                </a:solidFill>
              </a:rPr>
            </a:br>
            <a:endParaRPr lang="en-US" altLang="en-US" i="1" dirty="0">
              <a:solidFill>
                <a:schemeClr val="bg1"/>
              </a:solidFill>
            </a:endParaRP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255772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DFA15-4BA8-905B-3CBE-4C3A9B90A2C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E4EC69F-32BE-79C4-4550-6B7C79F0E0C3}"/>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116F287B-3F87-6D75-8372-2D7043CA790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D38C916E-5B14-817B-CF76-9DC7F240CB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9842C2C4-846A-16C7-8CA7-E4B53C6EEECD}"/>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3: ER, Relational, SQL (II)</a:t>
            </a:r>
          </a:p>
        </p:txBody>
      </p:sp>
      <p:sp>
        <p:nvSpPr>
          <p:cNvPr id="3077" name="TextBox 10">
            <a:extLst>
              <a:ext uri="{FF2B5EF4-FFF2-40B4-BE49-F238E27FC236}">
                <a16:creationId xmlns:a16="http://schemas.microsoft.com/office/drawing/2014/main" id="{CCA5E9BB-1CA3-AC5D-DE87-9585793B8875}"/>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85F16740-0DAA-842C-E25F-77A97026879E}"/>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2566737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Tree>
    <p:extLst>
      <p:ext uri="{BB962C8B-B14F-4D97-AF65-F5344CB8AC3E}">
        <p14:creationId xmlns:p14="http://schemas.microsoft.com/office/powerpoint/2010/main" val="316626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81E0D-8803-9849-ACC7-FC6AF7766ACE}"/>
              </a:ext>
            </a:extLst>
          </p:cNvPr>
          <p:cNvSpPr>
            <a:spLocks noGrp="1"/>
          </p:cNvSpPr>
          <p:nvPr>
            <p:ph type="title"/>
          </p:nvPr>
        </p:nvSpPr>
        <p:spPr/>
        <p:txBody>
          <a:bodyPr/>
          <a:lstStyle/>
          <a:p>
            <a:r>
              <a:rPr lang="en-US" dirty="0"/>
              <a:t>Game of Thrones</a:t>
            </a:r>
          </a:p>
        </p:txBody>
      </p:sp>
      <p:sp>
        <p:nvSpPr>
          <p:cNvPr id="2" name="Content Placeholder 1">
            <a:extLst>
              <a:ext uri="{FF2B5EF4-FFF2-40B4-BE49-F238E27FC236}">
                <a16:creationId xmlns:a16="http://schemas.microsoft.com/office/drawing/2014/main" id="{185D1562-615A-F046-8BEE-7B1E02865A8F}"/>
              </a:ext>
            </a:extLst>
          </p:cNvPr>
          <p:cNvSpPr>
            <a:spLocks noGrp="1"/>
          </p:cNvSpPr>
          <p:nvPr>
            <p:ph idx="1"/>
          </p:nvPr>
        </p:nvSpPr>
        <p:spPr>
          <a:xfrm>
            <a:off x="152399" y="552450"/>
            <a:ext cx="4453703" cy="4038600"/>
          </a:xfrm>
        </p:spPr>
        <p:txBody>
          <a:bodyPr/>
          <a:lstStyle/>
          <a:p>
            <a:pPr>
              <a:spcBef>
                <a:spcPts val="0"/>
              </a:spcBef>
              <a:spcAft>
                <a:spcPts val="200"/>
              </a:spcAft>
            </a:pPr>
            <a:r>
              <a:rPr lang="en-US" dirty="0"/>
              <a:t>Bottom-Up Data Mapping:</a:t>
            </a:r>
          </a:p>
          <a:p>
            <a:pPr lvl="1">
              <a:spcBef>
                <a:spcPts val="0"/>
              </a:spcBef>
              <a:spcAft>
                <a:spcPts val="200"/>
              </a:spcAft>
            </a:pPr>
            <a:r>
              <a:rPr lang="en-US" dirty="0"/>
              <a:t>“Nouns” usually map to Entity/Entity Set.</a:t>
            </a:r>
          </a:p>
          <a:p>
            <a:pPr lvl="1">
              <a:spcBef>
                <a:spcPts val="0"/>
              </a:spcBef>
              <a:spcAft>
                <a:spcPts val="200"/>
              </a:spcAft>
            </a:pPr>
            <a:r>
              <a:rPr lang="en-US" dirty="0"/>
              <a:t>Nouns inside other nouns often map to:</a:t>
            </a:r>
          </a:p>
          <a:p>
            <a:pPr lvl="2">
              <a:spcBef>
                <a:spcPts val="0"/>
              </a:spcBef>
              <a:spcAft>
                <a:spcPts val="200"/>
              </a:spcAft>
            </a:pPr>
            <a:r>
              <a:rPr lang="en-US" dirty="0"/>
              <a:t>Attribute</a:t>
            </a:r>
          </a:p>
          <a:p>
            <a:pPr lvl="2">
              <a:spcBef>
                <a:spcPts val="0"/>
              </a:spcBef>
              <a:spcAft>
                <a:spcPts val="200"/>
              </a:spcAft>
            </a:pPr>
            <a:r>
              <a:rPr lang="en-US" dirty="0"/>
              <a:t>Relationship</a:t>
            </a:r>
          </a:p>
          <a:p>
            <a:pPr lvl="1">
              <a:spcBef>
                <a:spcPts val="0"/>
              </a:spcBef>
              <a:spcAft>
                <a:spcPts val="200"/>
              </a:spcAft>
            </a:pPr>
            <a:r>
              <a:rPr lang="en-US" dirty="0"/>
              <a:t>Verbs often map to relationships.</a:t>
            </a:r>
          </a:p>
          <a:p>
            <a:pPr lvl="1">
              <a:spcBef>
                <a:spcPts val="0"/>
              </a:spcBef>
              <a:spcAft>
                <a:spcPts val="200"/>
              </a:spcAft>
            </a:pPr>
            <a:r>
              <a:rPr lang="en-US" dirty="0"/>
              <a:t>Adjectives usually map to properties.</a:t>
            </a:r>
          </a:p>
          <a:p>
            <a:pPr>
              <a:spcBef>
                <a:spcPts val="0"/>
              </a:spcBef>
              <a:spcAft>
                <a:spcPts val="200"/>
              </a:spcAft>
            </a:pPr>
            <a:r>
              <a:rPr lang="en-US" dirty="0"/>
              <a:t>We will start with a subset of the information:</a:t>
            </a:r>
          </a:p>
          <a:p>
            <a:pPr lvl="1">
              <a:spcBef>
                <a:spcPts val="0"/>
              </a:spcBef>
              <a:spcAft>
                <a:spcPts val="200"/>
              </a:spcAft>
            </a:pPr>
            <a:r>
              <a:rPr lang="en-US" dirty="0"/>
              <a:t>Game of Thrones:</a:t>
            </a:r>
          </a:p>
          <a:p>
            <a:pPr lvl="2">
              <a:spcBef>
                <a:spcPts val="0"/>
              </a:spcBef>
              <a:spcAft>
                <a:spcPts val="200"/>
              </a:spcAft>
            </a:pPr>
            <a:r>
              <a:rPr lang="en-US" dirty="0"/>
              <a:t>Episodes</a:t>
            </a:r>
          </a:p>
          <a:p>
            <a:pPr lvl="2">
              <a:spcBef>
                <a:spcPts val="0"/>
              </a:spcBef>
              <a:spcAft>
                <a:spcPts val="200"/>
              </a:spcAft>
            </a:pPr>
            <a:r>
              <a:rPr lang="en-US" dirty="0"/>
              <a:t>Characters</a:t>
            </a:r>
          </a:p>
          <a:p>
            <a:pPr lvl="1">
              <a:spcBef>
                <a:spcPts val="0"/>
              </a:spcBef>
              <a:spcAft>
                <a:spcPts val="200"/>
              </a:spcAft>
            </a:pPr>
            <a:r>
              <a:rPr lang="en-US" dirty="0"/>
              <a:t>IMDB:</a:t>
            </a:r>
          </a:p>
          <a:p>
            <a:pPr lvl="2">
              <a:spcBef>
                <a:spcPts val="0"/>
              </a:spcBef>
              <a:spcAft>
                <a:spcPts val="200"/>
              </a:spcAft>
            </a:pPr>
            <a:r>
              <a:rPr lang="en-US" dirty="0" err="1"/>
              <a:t>names_basics</a:t>
            </a:r>
            <a:endParaRPr lang="en-US" dirty="0"/>
          </a:p>
          <a:p>
            <a:pPr lvl="2">
              <a:spcBef>
                <a:spcPts val="0"/>
              </a:spcBef>
              <a:spcAft>
                <a:spcPts val="200"/>
              </a:spcAft>
            </a:pPr>
            <a:r>
              <a:rPr lang="en-US" dirty="0" err="1"/>
              <a:t>title_basics</a:t>
            </a:r>
            <a:endParaRPr lang="en-US" dirty="0"/>
          </a:p>
        </p:txBody>
      </p:sp>
      <p:sp>
        <p:nvSpPr>
          <p:cNvPr id="4" name="Content Placeholder 3">
            <a:extLst>
              <a:ext uri="{FF2B5EF4-FFF2-40B4-BE49-F238E27FC236}">
                <a16:creationId xmlns:a16="http://schemas.microsoft.com/office/drawing/2014/main" id="{2296D72C-620D-C748-96BD-B61003137C9B}"/>
              </a:ext>
            </a:extLst>
          </p:cNvPr>
          <p:cNvSpPr>
            <a:spLocks noGrp="1"/>
          </p:cNvSpPr>
          <p:nvPr>
            <p:ph idx="10"/>
          </p:nvPr>
        </p:nvSpPr>
        <p:spPr/>
        <p:txBody>
          <a:bodyPr/>
          <a:lstStyle/>
          <a:p>
            <a:r>
              <a:rPr lang="en-US" dirty="0"/>
              <a:t>Entities Sets</a:t>
            </a:r>
          </a:p>
          <a:p>
            <a:pPr lvl="1"/>
            <a:r>
              <a:rPr lang="en-US" dirty="0"/>
              <a:t>Character</a:t>
            </a:r>
          </a:p>
          <a:p>
            <a:pPr lvl="1"/>
            <a:r>
              <a:rPr lang="en-US" dirty="0"/>
              <a:t>Season</a:t>
            </a:r>
          </a:p>
          <a:p>
            <a:pPr lvl="1"/>
            <a:r>
              <a:rPr lang="en-US" dirty="0"/>
              <a:t>Episode</a:t>
            </a:r>
          </a:p>
          <a:p>
            <a:pPr lvl="1"/>
            <a:r>
              <a:rPr lang="en-US" dirty="0"/>
              <a:t>Scene</a:t>
            </a:r>
          </a:p>
          <a:p>
            <a:pPr lvl="1"/>
            <a:r>
              <a:rPr lang="en-US" dirty="0"/>
              <a:t>Location, Sublocation</a:t>
            </a:r>
          </a:p>
          <a:p>
            <a:pPr lvl="1"/>
            <a:r>
              <a:rPr lang="en-US" dirty="0"/>
              <a:t>... ...</a:t>
            </a:r>
          </a:p>
          <a:p>
            <a:r>
              <a:rPr lang="en-US" dirty="0"/>
              <a:t>Relationships</a:t>
            </a:r>
          </a:p>
          <a:p>
            <a:pPr lvl="1"/>
            <a:r>
              <a:rPr lang="en-US" dirty="0"/>
              <a:t>Character – Scene</a:t>
            </a:r>
          </a:p>
          <a:p>
            <a:pPr lvl="1"/>
            <a:r>
              <a:rPr lang="en-US" dirty="0"/>
              <a:t>Character – Character (e.g. </a:t>
            </a:r>
            <a:r>
              <a:rPr lang="en-US" dirty="0" err="1"/>
              <a:t>KilledBy</a:t>
            </a:r>
            <a:r>
              <a:rPr lang="en-US" dirty="0"/>
              <a:t>)</a:t>
            </a:r>
          </a:p>
          <a:p>
            <a:pPr lvl="1"/>
            <a:r>
              <a:rPr lang="en-US" dirty="0"/>
              <a:t>Season – IMDB Title</a:t>
            </a:r>
          </a:p>
          <a:p>
            <a:pPr lvl="1"/>
            <a:r>
              <a:rPr lang="en-US" dirty="0"/>
              <a:t>Character – IMDB Name</a:t>
            </a:r>
          </a:p>
          <a:p>
            <a:pPr lvl="1"/>
            <a:r>
              <a:rPr lang="en-US" dirty="0"/>
              <a:t>... ...</a:t>
            </a:r>
          </a:p>
        </p:txBody>
      </p:sp>
      <p:sp>
        <p:nvSpPr>
          <p:cNvPr id="5" name="Rounded Rectangle 4">
            <a:extLst>
              <a:ext uri="{FF2B5EF4-FFF2-40B4-BE49-F238E27FC236}">
                <a16:creationId xmlns:a16="http://schemas.microsoft.com/office/drawing/2014/main" id="{0C59C196-0E14-C345-80C0-1D4301CF007A}"/>
              </a:ext>
            </a:extLst>
          </p:cNvPr>
          <p:cNvSpPr/>
          <p:nvPr/>
        </p:nvSpPr>
        <p:spPr>
          <a:xfrm>
            <a:off x="914400" y="742950"/>
            <a:ext cx="7696200" cy="3276600"/>
          </a:xfrm>
          <a:prstGeom prst="round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rPr>
              <a:t>IMDB: </a:t>
            </a:r>
            <a:r>
              <a:rPr lang="en-US" dirty="0">
                <a:solidFill>
                  <a:schemeClr val="tx1"/>
                </a:solidFill>
                <a:hlinkClick r:id="rId2">
                  <a:extLst>
                    <a:ext uri="{A12FA001-AC4F-418D-AE19-62706E023703}">
                      <ahyp:hlinkClr xmlns:ahyp="http://schemas.microsoft.com/office/drawing/2018/hyperlinkcolor" val="tx"/>
                    </a:ext>
                  </a:extLst>
                </a:hlinkClick>
              </a:rPr>
              <a:t>https://developer.imdb.com/non-commercial-datasets/</a:t>
            </a:r>
            <a:endParaRPr lang="en-US" dirty="0">
              <a:solidFill>
                <a:schemeClr val="tx1"/>
              </a:solidFill>
            </a:endParaRPr>
          </a:p>
          <a:p>
            <a:pPr marL="800100" lvl="1" indent="-342900">
              <a:buFont typeface="Arial" panose="020B0604020202020204" pitchFamily="34" charset="0"/>
              <a:buChar char="•"/>
            </a:pPr>
            <a:r>
              <a:rPr lang="en-US" dirty="0">
                <a:solidFill>
                  <a:schemeClr val="tx1"/>
                </a:solidFill>
              </a:rPr>
              <a:t>Do not download.</a:t>
            </a:r>
          </a:p>
          <a:p>
            <a:pPr marL="800100" lvl="1" indent="-342900">
              <a:buFont typeface="Arial" panose="020B0604020202020204" pitchFamily="34" charset="0"/>
              <a:buChar char="•"/>
            </a:pPr>
            <a:r>
              <a:rPr lang="en-US" dirty="0">
                <a:solidFill>
                  <a:schemeClr val="tx1"/>
                </a:solidFill>
              </a:rPr>
              <a:t>Despite being “tiny” compared to the </a:t>
            </a:r>
            <a:r>
              <a:rPr lang="en-US" dirty="0" err="1">
                <a:solidFill>
                  <a:schemeClr val="tx1"/>
                </a:solidFill>
              </a:rPr>
              <a:t>reall</a:t>
            </a:r>
            <a:r>
              <a:rPr lang="en-US" dirty="0">
                <a:solidFill>
                  <a:schemeClr val="tx1"/>
                </a:solidFill>
              </a:rPr>
              <a:t> world.</a:t>
            </a:r>
          </a:p>
          <a:p>
            <a:pPr marL="800100" lvl="1" indent="-342900">
              <a:buFont typeface="Arial" panose="020B0604020202020204" pitchFamily="34" charset="0"/>
              <a:buChar char="•"/>
            </a:pPr>
            <a:r>
              <a:rPr lang="en-US" dirty="0">
                <a:solidFill>
                  <a:schemeClr val="tx1"/>
                </a:solidFill>
              </a:rPr>
              <a:t>The datasets are too big for most laptops.</a:t>
            </a:r>
            <a:br>
              <a:rPr lang="en-US" dirty="0">
                <a:solidFill>
                  <a:schemeClr val="tx1"/>
                </a:solidFill>
              </a:rPr>
            </a:br>
            <a:endParaRPr lang="en-US" dirty="0">
              <a:solidFill>
                <a:schemeClr val="tx1"/>
              </a:solidFill>
            </a:endParaRPr>
          </a:p>
          <a:p>
            <a:pPr marL="342900" indent="-342900">
              <a:buFont typeface="+mj-lt"/>
              <a:buAutoNum type="arabicPeriod"/>
            </a:pPr>
            <a:r>
              <a:rPr lang="en-US" dirty="0">
                <a:solidFill>
                  <a:schemeClr val="tx1"/>
                </a:solidFill>
              </a:rPr>
              <a:t>Game of Thrones: https://</a:t>
            </a:r>
            <a:r>
              <a:rPr lang="en-US" dirty="0" err="1">
                <a:solidFill>
                  <a:schemeClr val="tx1"/>
                </a:solidFill>
              </a:rPr>
              <a:t>github.com</a:t>
            </a:r>
            <a:r>
              <a:rPr lang="en-US" dirty="0">
                <a:solidFill>
                  <a:schemeClr val="tx1"/>
                </a:solidFill>
              </a:rPr>
              <a:t>/</a:t>
            </a:r>
            <a:r>
              <a:rPr lang="en-US" dirty="0" err="1">
                <a:solidFill>
                  <a:schemeClr val="tx1"/>
                </a:solidFill>
              </a:rPr>
              <a:t>jeffreylancaster</a:t>
            </a:r>
            <a:r>
              <a:rPr lang="en-US" dirty="0">
                <a:solidFill>
                  <a:schemeClr val="tx1"/>
                </a:solidFill>
              </a:rPr>
              <a:t>/game-of-thrones</a:t>
            </a:r>
          </a:p>
          <a:p>
            <a:pPr marL="342900" indent="-342900">
              <a:buFont typeface="+mj-lt"/>
              <a:buAutoNum type="arabicPeriod"/>
            </a:pPr>
            <a:endParaRPr lang="en-US" dirty="0">
              <a:solidFill>
                <a:schemeClr val="tx1"/>
              </a:solidFill>
            </a:endParaRPr>
          </a:p>
        </p:txBody>
      </p:sp>
    </p:spTree>
    <p:extLst>
      <p:ext uri="{BB962C8B-B14F-4D97-AF65-F5344CB8AC3E}">
        <p14:creationId xmlns:p14="http://schemas.microsoft.com/office/powerpoint/2010/main" val="225658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CEC71-5E37-E54F-90D4-5B091BF9844C}"/>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728BB3F4-EFA7-1F49-B4A3-D2C2A97B47C6}"/>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08A02E8E-0690-8846-ACE8-A20D1FEF80C0}"/>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E9BF35E-0F72-5B4A-B0CE-E4F9AE336AD7}"/>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CE6617E7-2A70-F94E-963A-97B54ED5A9D3}"/>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687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FC004-A9F9-76DB-071A-0955934338D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BF6BC2-1FCF-B2D4-418E-95059C3DE14A}"/>
              </a:ext>
            </a:extLst>
          </p:cNvPr>
          <p:cNvSpPr>
            <a:spLocks noGrp="1"/>
          </p:cNvSpPr>
          <p:nvPr>
            <p:ph type="title"/>
          </p:nvPr>
        </p:nvSpPr>
        <p:spPr/>
        <p:txBody>
          <a:bodyPr/>
          <a:lstStyle/>
          <a:p>
            <a:r>
              <a:rPr lang="en-US" dirty="0"/>
              <a:t>Game of Thrones – Conceptual Model</a:t>
            </a:r>
          </a:p>
        </p:txBody>
      </p:sp>
      <p:pic>
        <p:nvPicPr>
          <p:cNvPr id="4" name="Picture 3">
            <a:extLst>
              <a:ext uri="{FF2B5EF4-FFF2-40B4-BE49-F238E27FC236}">
                <a16:creationId xmlns:a16="http://schemas.microsoft.com/office/drawing/2014/main" id="{D4B0AA5B-95C0-A2E4-6BE6-C192830E797D}"/>
              </a:ext>
            </a:extLst>
          </p:cNvPr>
          <p:cNvPicPr>
            <a:picLocks noChangeAspect="1"/>
          </p:cNvPicPr>
          <p:nvPr/>
        </p:nvPicPr>
        <p:blipFill>
          <a:blip r:embed="rId2"/>
          <a:stretch>
            <a:fillRect/>
          </a:stretch>
        </p:blipFill>
        <p:spPr>
          <a:xfrm>
            <a:off x="138938" y="905733"/>
            <a:ext cx="6214241" cy="3772519"/>
          </a:xfrm>
          <a:prstGeom prst="rect">
            <a:avLst/>
          </a:prstGeom>
        </p:spPr>
      </p:pic>
      <p:sp>
        <p:nvSpPr>
          <p:cNvPr id="5" name="Content Placeholder 4">
            <a:extLst>
              <a:ext uri="{FF2B5EF4-FFF2-40B4-BE49-F238E27FC236}">
                <a16:creationId xmlns:a16="http://schemas.microsoft.com/office/drawing/2014/main" id="{C6FA0AAD-21BC-8EDD-EC69-63576DF2ED56}"/>
              </a:ext>
            </a:extLst>
          </p:cNvPr>
          <p:cNvSpPr>
            <a:spLocks noGrp="1"/>
          </p:cNvSpPr>
          <p:nvPr>
            <p:ph idx="1"/>
          </p:nvPr>
        </p:nvSpPr>
        <p:spPr>
          <a:xfrm>
            <a:off x="4791666" y="436601"/>
            <a:ext cx="4343400" cy="1765300"/>
          </a:xfrm>
        </p:spPr>
        <p:txBody>
          <a:bodyPr/>
          <a:lstStyle/>
          <a:p>
            <a:pPr>
              <a:spcBef>
                <a:spcPts val="0"/>
              </a:spcBef>
              <a:spcAft>
                <a:spcPts val="200"/>
              </a:spcAft>
            </a:pPr>
            <a:r>
              <a:rPr lang="en-US" sz="1600" dirty="0"/>
              <a:t>With a little</a:t>
            </a:r>
          </a:p>
          <a:p>
            <a:pPr lvl="1">
              <a:spcBef>
                <a:spcPts val="0"/>
              </a:spcBef>
              <a:spcAft>
                <a:spcPts val="200"/>
              </a:spcAft>
            </a:pPr>
            <a:r>
              <a:rPr lang="en-US" sz="1400" dirty="0"/>
              <a:t>Data exploration</a:t>
            </a:r>
          </a:p>
          <a:p>
            <a:pPr lvl="1">
              <a:spcBef>
                <a:spcPts val="0"/>
              </a:spcBef>
              <a:spcAft>
                <a:spcPts val="200"/>
              </a:spcAft>
            </a:pPr>
            <a:r>
              <a:rPr lang="en-US" sz="1400" dirty="0"/>
              <a:t>Common sense</a:t>
            </a:r>
          </a:p>
          <a:p>
            <a:pPr lvl="1">
              <a:spcBef>
                <a:spcPts val="0"/>
              </a:spcBef>
              <a:spcAft>
                <a:spcPts val="200"/>
              </a:spcAft>
            </a:pPr>
            <a:r>
              <a:rPr lang="en-US" sz="1400" dirty="0"/>
              <a:t>Judgment/experience</a:t>
            </a:r>
          </a:p>
          <a:p>
            <a:pPr>
              <a:spcBef>
                <a:spcPts val="0"/>
              </a:spcBef>
              <a:spcAft>
                <a:spcPts val="200"/>
              </a:spcAft>
            </a:pPr>
            <a:r>
              <a:rPr lang="en-US" sz="1600" dirty="0"/>
              <a:t>I came to this conceptual model.</a:t>
            </a:r>
          </a:p>
          <a:p>
            <a:pPr lvl="1">
              <a:spcBef>
                <a:spcPts val="0"/>
              </a:spcBef>
              <a:spcAft>
                <a:spcPts val="200"/>
              </a:spcAft>
            </a:pPr>
            <a:r>
              <a:rPr lang="en-US" sz="1400" dirty="0"/>
              <a:t>Attributes unspecified</a:t>
            </a:r>
          </a:p>
          <a:p>
            <a:pPr lvl="1">
              <a:spcBef>
                <a:spcPts val="0"/>
              </a:spcBef>
              <a:spcAft>
                <a:spcPts val="200"/>
              </a:spcAft>
            </a:pPr>
            <a:r>
              <a:rPr lang="en-US" sz="1400" dirty="0"/>
              <a:t>Relationship required/cardinality unspecified.</a:t>
            </a:r>
          </a:p>
          <a:p>
            <a:pPr marL="457200" lvl="1" indent="0">
              <a:spcBef>
                <a:spcPts val="0"/>
              </a:spcBef>
              <a:spcAft>
                <a:spcPts val="200"/>
              </a:spcAft>
              <a:buNone/>
            </a:pPr>
            <a:r>
              <a:rPr lang="en-US" sz="1400" dirty="0"/>
              <a:t>A little more exploration is needed.</a:t>
            </a:r>
          </a:p>
        </p:txBody>
      </p:sp>
      <p:sp>
        <p:nvSpPr>
          <p:cNvPr id="6" name="TextBox 5">
            <a:extLst>
              <a:ext uri="{FF2B5EF4-FFF2-40B4-BE49-F238E27FC236}">
                <a16:creationId xmlns:a16="http://schemas.microsoft.com/office/drawing/2014/main" id="{DB1B2A06-2A49-BD4A-BFD2-B6A919F918DE}"/>
              </a:ext>
            </a:extLst>
          </p:cNvPr>
          <p:cNvSpPr txBox="1"/>
          <p:nvPr/>
        </p:nvSpPr>
        <p:spPr>
          <a:xfrm>
            <a:off x="144718" y="436601"/>
            <a:ext cx="2749471" cy="369332"/>
          </a:xfrm>
          <a:prstGeom prst="rect">
            <a:avLst/>
          </a:prstGeom>
          <a:noFill/>
        </p:spPr>
        <p:txBody>
          <a:bodyPr wrap="none" rtlCol="0">
            <a:spAutoFit/>
          </a:bodyPr>
          <a:lstStyle/>
          <a:p>
            <a:r>
              <a:rPr lang="en-US" dirty="0">
                <a:solidFill>
                  <a:srgbClr val="FF0000"/>
                </a:solidFill>
              </a:rPr>
              <a:t>Add shapes in </a:t>
            </a:r>
            <a:r>
              <a:rPr lang="en-US" dirty="0" err="1">
                <a:solidFill>
                  <a:srgbClr val="FF0000"/>
                </a:solidFill>
              </a:rPr>
              <a:t>Lucidchart</a:t>
            </a:r>
            <a:r>
              <a:rPr lang="en-US" dirty="0">
                <a:solidFill>
                  <a:srgbClr val="FF0000"/>
                </a:solidFill>
              </a:rPr>
              <a:t> ...</a:t>
            </a:r>
          </a:p>
        </p:txBody>
      </p:sp>
      <p:cxnSp>
        <p:nvCxnSpPr>
          <p:cNvPr id="8" name="Straight Arrow Connector 7">
            <a:extLst>
              <a:ext uri="{FF2B5EF4-FFF2-40B4-BE49-F238E27FC236}">
                <a16:creationId xmlns:a16="http://schemas.microsoft.com/office/drawing/2014/main" id="{8CB2CEE0-7255-461E-F4D9-27ED20762DB8}"/>
              </a:ext>
            </a:extLst>
          </p:cNvPr>
          <p:cNvCxnSpPr>
            <a:stCxn id="6" idx="2"/>
          </p:cNvCxnSpPr>
          <p:nvPr/>
        </p:nvCxnSpPr>
        <p:spPr>
          <a:xfrm>
            <a:off x="1519454" y="805933"/>
            <a:ext cx="385546" cy="1656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44FB55EA-B675-DD86-E240-A7D750B1B91F}"/>
              </a:ext>
            </a:extLst>
          </p:cNvPr>
          <p:cNvSpPr/>
          <p:nvPr/>
        </p:nvSpPr>
        <p:spPr>
          <a:xfrm>
            <a:off x="138937" y="544119"/>
            <a:ext cx="8666629" cy="400883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t>Show JSON files and explain.</a:t>
            </a:r>
          </a:p>
          <a:p>
            <a:pPr marL="285750" indent="-285750">
              <a:buFont typeface="Arial" panose="020B0604020202020204" pitchFamily="34" charset="0"/>
              <a:buChar char="•"/>
            </a:pPr>
            <a:r>
              <a:rPr lang="en-US" sz="1400" dirty="0"/>
              <a:t>Draw diagrams in </a:t>
            </a:r>
            <a:r>
              <a:rPr lang="en-US" sz="1400" dirty="0" err="1"/>
              <a:t>Lucidchart</a:t>
            </a:r>
            <a:r>
              <a:rPr lang="en-US" sz="1400" dirty="0"/>
              <a:t> for </a:t>
            </a:r>
          </a:p>
          <a:p>
            <a:pPr marL="742950" lvl="1" indent="-285750">
              <a:buFont typeface="Arial" panose="020B0604020202020204" pitchFamily="34" charset="0"/>
              <a:buChar char="•"/>
            </a:pPr>
            <a:r>
              <a:rPr lang="en-US" sz="1400" dirty="0" err="1"/>
              <a:t>GoT</a:t>
            </a:r>
            <a:r>
              <a:rPr lang="en-US" sz="1400" dirty="0"/>
              <a:t>: character, season, episode, scene and the relationships.</a:t>
            </a:r>
          </a:p>
          <a:p>
            <a:pPr marL="742950" lvl="1" indent="-285750">
              <a:buFont typeface="Arial" panose="020B0604020202020204" pitchFamily="34" charset="0"/>
              <a:buChar char="•"/>
            </a:pPr>
            <a:r>
              <a:rPr lang="en-US" sz="1400" dirty="0"/>
              <a:t>IMDB: </a:t>
            </a:r>
            <a:r>
              <a:rPr lang="en-US" sz="1400" dirty="0" err="1"/>
              <a:t>namebasic</a:t>
            </a:r>
            <a:r>
              <a:rPr lang="en-US" sz="1400" dirty="0"/>
              <a:t>, titles, </a:t>
            </a:r>
            <a:r>
              <a:rPr lang="en-US" sz="1400" dirty="0" err="1"/>
              <a:t>knownFor</a:t>
            </a:r>
            <a:r>
              <a:rPr lang="en-US" sz="1400" dirty="0"/>
              <a:t> corrected, </a:t>
            </a:r>
            <a:r>
              <a:rPr lang="en-US" sz="1400" dirty="0" err="1"/>
              <a:t>titlePrincipals</a:t>
            </a:r>
            <a:r>
              <a:rPr lang="en-US" sz="1400" dirty="0"/>
              <a:t>, etc.</a:t>
            </a:r>
          </a:p>
          <a:p>
            <a:pPr marL="285750" indent="-285750">
              <a:buFont typeface="Arial" panose="020B0604020202020204" pitchFamily="34" charset="0"/>
              <a:buChar char="•"/>
            </a:pPr>
            <a:r>
              <a:rPr lang="en-US" sz="1400" dirty="0"/>
              <a:t>Loading this data into relational is a bear.</a:t>
            </a:r>
          </a:p>
          <a:p>
            <a:pPr marL="742950" lvl="1" indent="-285750">
              <a:buFont typeface="Arial" panose="020B0604020202020204" pitchFamily="34" charset="0"/>
              <a:buChar char="•"/>
            </a:pPr>
            <a:r>
              <a:rPr lang="en-US" sz="1400" dirty="0" err="1"/>
              <a:t>GoT</a:t>
            </a:r>
            <a:r>
              <a:rPr lang="en-US" sz="1400" dirty="0"/>
              <a:t>:</a:t>
            </a:r>
          </a:p>
          <a:p>
            <a:pPr marL="1200150" lvl="2" indent="-285750">
              <a:buFont typeface="Arial" panose="020B0604020202020204" pitchFamily="34" charset="0"/>
              <a:buChar char="•"/>
            </a:pPr>
            <a:r>
              <a:rPr lang="en-US" sz="1400" dirty="0"/>
              <a:t>The data is nested document format.</a:t>
            </a:r>
          </a:p>
          <a:p>
            <a:pPr marL="1200150" lvl="2" indent="-285750">
              <a:buFont typeface="Arial" panose="020B0604020202020204" pitchFamily="34" charset="0"/>
              <a:buChar char="•"/>
            </a:pPr>
            <a:r>
              <a:rPr lang="en-US" sz="1400" dirty="0"/>
              <a:t>Relational is tables.</a:t>
            </a:r>
          </a:p>
          <a:p>
            <a:pPr marL="1200150" lvl="2" indent="-285750">
              <a:buFont typeface="Arial" panose="020B0604020202020204" pitchFamily="34" charset="0"/>
              <a:buChar char="•"/>
            </a:pPr>
            <a:r>
              <a:rPr lang="en-US" sz="1400" dirty="0"/>
              <a:t>It is doable but requires code and pipelines.</a:t>
            </a:r>
          </a:p>
          <a:p>
            <a:pPr marL="1200150" lvl="2" indent="-285750">
              <a:buFont typeface="Arial" panose="020B0604020202020204" pitchFamily="34" charset="0"/>
              <a:buChar char="•"/>
            </a:pPr>
            <a:r>
              <a:rPr lang="en-US" sz="1400" dirty="0"/>
              <a:t>I will give you the uncleaned up relational for HW2</a:t>
            </a:r>
          </a:p>
          <a:p>
            <a:pPr marL="742950" lvl="1" indent="-285750">
              <a:buFont typeface="Arial" panose="020B0604020202020204" pitchFamily="34" charset="0"/>
              <a:buChar char="•"/>
            </a:pPr>
            <a:r>
              <a:rPr lang="en-US" sz="1400" dirty="0"/>
              <a:t>IMDB:</a:t>
            </a:r>
          </a:p>
          <a:p>
            <a:pPr marL="1200150" lvl="2" indent="-285750">
              <a:buFont typeface="Arial" panose="020B0604020202020204" pitchFamily="34" charset="0"/>
              <a:buChar char="•"/>
            </a:pPr>
            <a:r>
              <a:rPr lang="en-US" sz="1400" dirty="0"/>
              <a:t>Datasets are very large for a personal/laptop.</a:t>
            </a:r>
          </a:p>
          <a:p>
            <a:pPr marL="1200150" lvl="2" indent="-285750">
              <a:buFont typeface="Arial" panose="020B0604020202020204" pitchFamily="34" charset="0"/>
              <a:buChar char="•"/>
            </a:pPr>
            <a:r>
              <a:rPr lang="en-US" sz="1400" dirty="0"/>
              <a:t>Many non-atomic columns.</a:t>
            </a:r>
          </a:p>
          <a:p>
            <a:pPr marL="1200150" lvl="2" indent="-285750">
              <a:buFont typeface="Arial" panose="020B0604020202020204" pitchFamily="34" charset="0"/>
              <a:buChar char="•"/>
            </a:pPr>
            <a:r>
              <a:rPr lang="en-US" sz="1400" dirty="0"/>
              <a:t>/Users/</a:t>
            </a:r>
            <a:r>
              <a:rPr lang="en-US" sz="1400" dirty="0" err="1"/>
              <a:t>donaldferguson</a:t>
            </a:r>
            <a:r>
              <a:rPr lang="en-US" sz="1400" dirty="0"/>
              <a:t>/Dropbox/000/000-A-Current-Examples/</a:t>
            </a:r>
            <a:r>
              <a:rPr lang="en-US" sz="1400" dirty="0" err="1"/>
              <a:t>IMDB_GOT_Processing</a:t>
            </a:r>
            <a:endParaRPr lang="en-US" sz="1400" dirty="0"/>
          </a:p>
        </p:txBody>
      </p:sp>
    </p:spTree>
    <p:extLst>
      <p:ext uri="{BB962C8B-B14F-4D97-AF65-F5344CB8AC3E}">
        <p14:creationId xmlns:p14="http://schemas.microsoft.com/office/powerpoint/2010/main" val="3220469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2424981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a:t>
            </a:r>
            <a:br>
              <a:rPr lang="en-US" altLang="en-US" sz="2800" i="1" dirty="0">
                <a:solidFill>
                  <a:schemeClr val="bg1"/>
                </a:solidFill>
              </a:rPr>
            </a:br>
            <a:r>
              <a:rPr lang="en-US" altLang="en-US" sz="2800" i="1" dirty="0">
                <a:solidFill>
                  <a:schemeClr val="bg1"/>
                </a:solidFill>
              </a:rPr>
              <a:t>Rename</a:t>
            </a:r>
          </a:p>
        </p:txBody>
      </p:sp>
      <p:sp>
        <p:nvSpPr>
          <p:cNvPr id="8" name="TextBox 9">
            <a:extLst>
              <a:ext uri="{FF2B5EF4-FFF2-40B4-BE49-F238E27FC236}">
                <a16:creationId xmlns:a16="http://schemas.microsoft.com/office/drawing/2014/main" id="{1EB71C94-DE7D-7242-AFF4-A292E07C58C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426072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The Assignment  Operation </a:t>
            </a:r>
          </a:p>
        </p:txBody>
      </p:sp>
      <p:sp>
        <p:nvSpPr>
          <p:cNvPr id="7170" name="Rectangle 3"/>
          <p:cNvSpPr>
            <a:spLocks noGrp="1" noChangeArrowheads="1"/>
          </p:cNvSpPr>
          <p:nvPr>
            <p:ph type="body" idx="1"/>
          </p:nvPr>
        </p:nvSpPr>
        <p:spPr>
          <a:xfrm>
            <a:off x="1719262" y="808435"/>
            <a:ext cx="5742242" cy="3626405"/>
          </a:xfrm>
        </p:spPr>
        <p:txBody>
          <a:bodyPr/>
          <a:lstStyle/>
          <a:p>
            <a:r>
              <a:rPr lang="en-US" altLang="en-US" dirty="0"/>
              <a:t>It is convenient at times to write a relational-algebra expression by assigning parts of it to temporary relation variables.  </a:t>
            </a:r>
          </a:p>
          <a:p>
            <a:r>
              <a:rPr lang="en-US" altLang="en-US" dirty="0"/>
              <a:t>The assignment  operation is  denoted by </a:t>
            </a:r>
            <a:r>
              <a:rPr lang="en-US" altLang="en-US" dirty="0">
                <a:sym typeface="Symbol" panose="05050102010706020507" pitchFamily="18" charset="2"/>
              </a:rPr>
              <a:t></a:t>
            </a:r>
            <a:r>
              <a:rPr lang="en-US" altLang="en-US" dirty="0">
                <a:sym typeface="Wingdings" pitchFamily="2" charset="2"/>
              </a:rPr>
              <a:t> and </a:t>
            </a:r>
            <a:r>
              <a:rPr lang="en-US" altLang="en-US" dirty="0"/>
              <a:t>works like assignment in a programming language.</a:t>
            </a:r>
          </a:p>
          <a:p>
            <a:pPr>
              <a:lnSpc>
                <a:spcPct val="90000"/>
              </a:lnSpc>
              <a:tabLst>
                <a:tab pos="1244204" algn="l"/>
                <a:tab pos="2362200" algn="ctr"/>
                <a:tab pos="2569369" algn="l"/>
              </a:tabLst>
            </a:pPr>
            <a:r>
              <a:rPr lang="en-US" altLang="en-US" dirty="0"/>
              <a:t>Example: Find all </a:t>
            </a:r>
            <a:r>
              <a:rPr lang="en-US" altLang="en-US" dirty="0">
                <a:sym typeface="Symbol" panose="05050102010706020507" pitchFamily="18" charset="2"/>
              </a:rPr>
              <a:t>instructor in the “Physics” and Music department.</a:t>
            </a:r>
            <a:br>
              <a:rPr lang="en-US" altLang="en-US" dirty="0">
                <a:sym typeface="Symbol" panose="05050102010706020507" pitchFamily="18" charset="2"/>
              </a:rPr>
            </a:br>
            <a:br>
              <a:rPr lang="en-US" altLang="en-US" dirty="0">
                <a:sym typeface="Symbol" panose="05050102010706020507" pitchFamily="18" charset="2"/>
              </a:rPr>
            </a:b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b="1" dirty="0">
                <a:sym typeface="Wingdings" pitchFamily="2" charset="2"/>
              </a:rPr>
              <a:t> </a:t>
            </a:r>
            <a:r>
              <a:rPr lang="en-US" altLang="en-US" sz="1350" i="1" dirty="0">
                <a:sym typeface="Symbol" panose="05050102010706020507" pitchFamily="18" charset="2"/>
              </a:rPr>
              <a:t></a:t>
            </a:r>
            <a:r>
              <a:rPr lang="en-US" altLang="en-US" sz="1350"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Music</a:t>
            </a:r>
            <a:r>
              <a:rPr lang="en-US" altLang="en-US" dirty="0">
                <a:sym typeface="Symbol" panose="05050102010706020507" pitchFamily="18" charset="2"/>
              </a:rPr>
              <a:t> </a:t>
            </a:r>
            <a:r>
              <a:rPr lang="en-US" altLang="en-US" b="1" dirty="0">
                <a:sym typeface="Wingdings" pitchFamily="2" charset="2"/>
              </a:rPr>
              <a:t> </a:t>
            </a:r>
            <a:r>
              <a:rPr lang="en-US" altLang="en-US" sz="1425" i="1" dirty="0">
                <a:sym typeface="Symbol" panose="05050102010706020507" pitchFamily="18" charset="2"/>
              </a:rPr>
              <a:t></a:t>
            </a:r>
            <a:r>
              <a:rPr lang="en-US" altLang="en-US" sz="1425" dirty="0">
                <a:sym typeface="Symbol" panose="05050102010706020507" pitchFamily="18" charset="2"/>
              </a:rPr>
              <a:t> </a:t>
            </a:r>
            <a:r>
              <a:rPr lang="en-US" altLang="en-US" sz="1425" i="1" baseline="-25000" dirty="0">
                <a:sym typeface="Symbol" panose="05050102010706020507" pitchFamily="18" charset="2"/>
              </a:rPr>
              <a:t>dept_name=</a:t>
            </a:r>
            <a:r>
              <a:rPr lang="ja-JP" altLang="en-US" sz="1425" i="1" baseline="-25000" dirty="0">
                <a:sym typeface="Symbol" panose="05050102010706020507" pitchFamily="18" charset="2"/>
              </a:rPr>
              <a:t>“</a:t>
            </a:r>
            <a:r>
              <a:rPr lang="en-US" altLang="ja-JP" sz="1425" i="1" baseline="-25000" dirty="0">
                <a:sym typeface="Symbol" panose="05050102010706020507" pitchFamily="18" charset="2"/>
              </a:rPr>
              <a:t>Music”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lvl="1">
              <a:lnSpc>
                <a:spcPct val="90000"/>
              </a:lnSpc>
              <a:buNone/>
              <a:tabLst>
                <a:tab pos="1244204" algn="l"/>
                <a:tab pos="2362200" algn="ctr"/>
                <a:tab pos="2569369" algn="l"/>
              </a:tabLst>
            </a:pPr>
            <a:r>
              <a:rPr lang="en-US" altLang="en-US" dirty="0">
                <a:sym typeface="Symbol" panose="05050102010706020507" pitchFamily="18" charset="2"/>
              </a:rPr>
              <a:t>       </a:t>
            </a:r>
            <a:r>
              <a:rPr lang="en-US" altLang="en-US" i="1" dirty="0">
                <a:sym typeface="Symbol" panose="05050102010706020507" pitchFamily="18" charset="2"/>
              </a:rPr>
              <a:t>Physics</a:t>
            </a:r>
            <a:r>
              <a:rPr lang="en-US" altLang="en-US" dirty="0">
                <a:sym typeface="Symbol" panose="05050102010706020507" pitchFamily="18" charset="2"/>
              </a:rPr>
              <a:t> </a:t>
            </a:r>
            <a:r>
              <a:rPr lang="en-US" altLang="en-US" dirty="0"/>
              <a:t> </a:t>
            </a:r>
            <a:r>
              <a:rPr lang="en-US" altLang="en-US" dirty="0">
                <a:sym typeface="Symbol" panose="05050102010706020507" pitchFamily="18" charset="2"/>
              </a:rPr>
              <a:t> </a:t>
            </a:r>
            <a:r>
              <a:rPr lang="en-US" altLang="en-US" i="1" dirty="0">
                <a:sym typeface="Symbol" panose="05050102010706020507" pitchFamily="18" charset="2"/>
              </a:rPr>
              <a:t>Music</a:t>
            </a:r>
          </a:p>
          <a:p>
            <a:pPr lvl="1">
              <a:lnSpc>
                <a:spcPct val="90000"/>
              </a:lnSpc>
              <a:buNone/>
              <a:tabLst>
                <a:tab pos="1244204" algn="l"/>
                <a:tab pos="2362200" algn="ctr"/>
                <a:tab pos="2569369" algn="l"/>
              </a:tabLst>
            </a:pPr>
            <a:r>
              <a:rPr lang="en-US" altLang="en-US" sz="600" dirty="0">
                <a:sym typeface="Symbol" panose="05050102010706020507" pitchFamily="18" charset="2"/>
              </a:rPr>
              <a:t> </a:t>
            </a:r>
          </a:p>
          <a:p>
            <a:pPr>
              <a:tabLst>
                <a:tab pos="1244204" algn="l"/>
                <a:tab pos="2362200" algn="ctr"/>
                <a:tab pos="2569369" algn="l"/>
              </a:tabLst>
            </a:pPr>
            <a:r>
              <a:rPr lang="en-US" altLang="en-US" dirty="0">
                <a:sym typeface="Symbol" panose="05050102010706020507" pitchFamily="18" charset="2"/>
              </a:rPr>
              <a:t>With the assignment operation, a query can be written as a sequential program consisting of a series of assignments followed by an expression whose value is displayed as the result of the query. </a:t>
            </a:r>
          </a:p>
          <a:p>
            <a:pPr lvl="1">
              <a:lnSpc>
                <a:spcPct val="90000"/>
              </a:lnSpc>
              <a:buNone/>
              <a:tabLst>
                <a:tab pos="1244204" algn="l"/>
                <a:tab pos="2362200" algn="ctr"/>
                <a:tab pos="2569369" algn="l"/>
              </a:tabLst>
            </a:pPr>
            <a:endParaRPr lang="en-US" altLang="en-US" dirty="0"/>
          </a:p>
        </p:txBody>
      </p:sp>
    </p:spTree>
    <p:extLst>
      <p:ext uri="{BB962C8B-B14F-4D97-AF65-F5344CB8AC3E}">
        <p14:creationId xmlns:p14="http://schemas.microsoft.com/office/powerpoint/2010/main" val="367066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E1005-124E-F7E7-449D-7279380373D4}"/>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9712DDE3-B5FF-6F05-4A71-8EFE3FB9E6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5567EF28-EE93-466C-40FC-25EDD3A73A7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0F507E10-7F58-6BEE-7AD8-7FC97A84BE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A25AD1BC-22B2-A616-2F39-FFEAEE293DAA}"/>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Other Operators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 with JOIN</a:t>
            </a:r>
          </a:p>
        </p:txBody>
      </p:sp>
      <p:sp>
        <p:nvSpPr>
          <p:cNvPr id="8" name="TextBox 9">
            <a:extLst>
              <a:ext uri="{FF2B5EF4-FFF2-40B4-BE49-F238E27FC236}">
                <a16:creationId xmlns:a16="http://schemas.microsoft.com/office/drawing/2014/main" id="{D9D4C5FD-C7F2-EAB0-C7D6-92830602AAE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27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22761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28522" y="532358"/>
            <a:ext cx="5641481" cy="4154984"/>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because they may be common</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internships/job interview questions.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F92A77-DEBF-445E-AF0A-457F33AD0251}"/>
              </a:ext>
            </a:extLst>
          </p:cNvPr>
          <p:cNvSpPr>
            <a:spLocks noGrp="1"/>
          </p:cNvSpPr>
          <p:nvPr>
            <p:ph idx="1"/>
          </p:nvPr>
        </p:nvSpPr>
        <p:spPr/>
        <p:txBody>
          <a:bodyPr/>
          <a:lstStyle/>
          <a:p>
            <a:r>
              <a:rPr lang="en-US" b="0" i="0" dirty="0">
                <a:solidFill>
                  <a:srgbClr val="202124"/>
                </a:solidFill>
                <a:effectLst/>
                <a:latin typeface="Roboto" panose="02000000000000000000" pitchFamily="2" charset="0"/>
              </a:rPr>
              <a:t>“A NATURAL JOIN is </a:t>
            </a:r>
            <a:r>
              <a:rPr lang="en-US" b="1" i="0" dirty="0">
                <a:solidFill>
                  <a:srgbClr val="202124"/>
                </a:solidFill>
                <a:effectLst/>
                <a:latin typeface="Roboto" panose="02000000000000000000" pitchFamily="2" charset="0"/>
              </a:rPr>
              <a:t>a JOIN operation that creates an implicit join clause for you based on the common columns in the two tables being joined</a:t>
            </a:r>
            <a:r>
              <a:rPr lang="en-US" b="0" i="0" dirty="0">
                <a:solidFill>
                  <a:srgbClr val="202124"/>
                </a:solidFill>
                <a:effectLst/>
                <a:latin typeface="Roboto" panose="02000000000000000000" pitchFamily="2" charset="0"/>
              </a:rPr>
              <a:t>. Common columns are columns that have the same name in both tables.”</a:t>
            </a:r>
            <a:br>
              <a:rPr lang="en-US" b="0" i="0" dirty="0">
                <a:solidFill>
                  <a:srgbClr val="202124"/>
                </a:solidFill>
                <a:effectLst/>
                <a:latin typeface="Roboto" panose="02000000000000000000" pitchFamily="2" charset="0"/>
              </a:rPr>
            </a:br>
            <a:r>
              <a:rPr lang="en-US" b="0" i="0" dirty="0">
                <a:solidFill>
                  <a:srgbClr val="202124"/>
                </a:solidFill>
                <a:effectLst/>
                <a:latin typeface="Roboto" panose="02000000000000000000" pitchFamily="2" charset="0"/>
              </a:rPr>
              <a:t>(</a:t>
            </a:r>
            <a:r>
              <a:rPr lang="en-US" b="0" i="0" dirty="0">
                <a:solidFill>
                  <a:srgbClr val="202124"/>
                </a:solidFill>
                <a:effectLst/>
                <a:latin typeface="Roboto" panose="02000000000000000000" pitchFamily="2" charset="0"/>
                <a:hlinkClick r:id="rId2"/>
              </a:rPr>
              <a:t>https://docs.oracle.com/javadb/10.8.3.0/ref/rrefsqljnaturaljoin.html</a:t>
            </a:r>
            <a:r>
              <a:rPr lang="en-US" b="0" i="0" dirty="0">
                <a:solidFill>
                  <a:srgbClr val="202124"/>
                </a:solidFill>
                <a:effectLst/>
                <a:latin typeface="Roboto" panose="02000000000000000000" pitchFamily="2" charset="0"/>
              </a:rPr>
              <a:t>)</a:t>
            </a:r>
          </a:p>
          <a:p>
            <a:endParaRPr lang="en-US" b="0" i="0" dirty="0">
              <a:solidFill>
                <a:srgbClr val="202124"/>
              </a:solidFill>
              <a:effectLst/>
              <a:latin typeface="Roboto" panose="02000000000000000000" pitchFamily="2" charset="0"/>
            </a:endParaRPr>
          </a:p>
          <a:p>
            <a:r>
              <a:rPr lang="en-US" dirty="0"/>
              <a:t>⨝ </a:t>
            </a:r>
            <a:r>
              <a:rPr lang="en-US" dirty="0">
                <a:sym typeface="Wingdings" panose="05000000000000000000" pitchFamily="2" charset="2"/>
              </a:rPr>
              <a:t> Natural Join in relational algebra.</a:t>
            </a:r>
          </a:p>
          <a:p>
            <a:endParaRPr lang="en-US" dirty="0">
              <a:sym typeface="Wingdings" panose="05000000000000000000" pitchFamily="2" charset="2"/>
            </a:endParaRPr>
          </a:p>
          <a:p>
            <a:r>
              <a:rPr lang="en-US" dirty="0">
                <a:sym typeface="Wingdings" panose="05000000000000000000" pitchFamily="2" charset="2"/>
              </a:rPr>
              <a:t>So, think about it …</a:t>
            </a:r>
          </a:p>
          <a:p>
            <a:pPr lvl="1"/>
            <a:r>
              <a:rPr lang="en-US" dirty="0">
                <a:sym typeface="Wingdings" panose="05000000000000000000" pitchFamily="2" charset="2"/>
              </a:rPr>
              <a:t>I showed you how to produce all possible pairs.</a:t>
            </a:r>
          </a:p>
          <a:p>
            <a:pPr lvl="1"/>
            <a:r>
              <a:rPr lang="en-US" dirty="0">
                <a:sym typeface="Wingdings" panose="05000000000000000000" pitchFamily="2" charset="2"/>
              </a:rPr>
              <a:t>I showed you how to produce all naturally matching pairs.</a:t>
            </a:r>
          </a:p>
          <a:p>
            <a:pPr lvl="1"/>
            <a:r>
              <a:rPr lang="en-US" dirty="0">
                <a:sym typeface="Wingdings" panose="05000000000000000000" pitchFamily="2" charset="2"/>
              </a:rPr>
              <a:t>Some simple set operations gives the anti-join.</a:t>
            </a:r>
          </a:p>
          <a:p>
            <a:pPr lvl="1"/>
            <a:endParaRPr lang="en-US" dirty="0"/>
          </a:p>
        </p:txBody>
      </p:sp>
      <p:sp>
        <p:nvSpPr>
          <p:cNvPr id="3" name="Title 2">
            <a:extLst>
              <a:ext uri="{FF2B5EF4-FFF2-40B4-BE49-F238E27FC236}">
                <a16:creationId xmlns:a16="http://schemas.microsoft.com/office/drawing/2014/main" id="{D058A38B-DE60-452E-B70D-F49E7A9B087A}"/>
              </a:ext>
            </a:extLst>
          </p:cNvPr>
          <p:cNvSpPr>
            <a:spLocks noGrp="1"/>
          </p:cNvSpPr>
          <p:nvPr>
            <p:ph type="title"/>
          </p:nvPr>
        </p:nvSpPr>
        <p:spPr/>
        <p:txBody>
          <a:bodyPr/>
          <a:lstStyle/>
          <a:p>
            <a:r>
              <a:rPr lang="en-US" dirty="0"/>
              <a:t>Some Terms</a:t>
            </a:r>
          </a:p>
        </p:txBody>
      </p:sp>
    </p:spTree>
    <p:extLst>
      <p:ext uri="{BB962C8B-B14F-4D97-AF65-F5344CB8AC3E}">
        <p14:creationId xmlns:p14="http://schemas.microsoft.com/office/powerpoint/2010/main" val="283939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p:sp>
        <p:nvSpPr>
          <p:cNvPr id="7170" name="Rectangle 3"/>
          <p:cNvSpPr>
            <a:spLocks noGrp="1" noChangeArrowheads="1"/>
          </p:cNvSpPr>
          <p:nvPr>
            <p:ph type="body" idx="1"/>
          </p:nvPr>
        </p:nvSpPr>
        <p:spPr>
          <a:xfrm>
            <a:off x="1719263" y="822556"/>
            <a:ext cx="5762394" cy="3498389"/>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 with salary greater than 90,000</a:t>
            </a:r>
          </a:p>
          <a:p>
            <a:r>
              <a:rPr lang="en-US" altLang="en-US" dirty="0"/>
              <a:t>Query 1</a:t>
            </a:r>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en-US" dirty="0">
                <a:sym typeface="Symbol" panose="05050102010706020507" pitchFamily="18" charset="2"/>
              </a:rPr>
              <a:t></a:t>
            </a:r>
            <a:r>
              <a:rPr lang="ja-JP" altLang="en-US" i="1" baseline="-25000" dirty="0">
                <a:sym typeface="Symbol" panose="05050102010706020507" pitchFamily="18" charset="2"/>
              </a:rPr>
              <a:t> </a:t>
            </a:r>
            <a:r>
              <a:rPr lang="en-US" altLang="ja-JP" i="1" baseline="-25000" dirty="0">
                <a:sym typeface="Symbol" panose="05050102010706020507" pitchFamily="18" charset="2"/>
              </a:rPr>
              <a:t>salary &gt; </a:t>
            </a:r>
            <a:r>
              <a:rPr lang="en-US" altLang="ja-JP" baseline="-25000" dirty="0">
                <a:sym typeface="Symbol" panose="05050102010706020507" pitchFamily="18" charset="2"/>
              </a:rPr>
              <a:t>90,000</a:t>
            </a:r>
            <a:r>
              <a:rPr lang="en-US" altLang="ja-JP" dirty="0">
                <a:sym typeface="Symbol" panose="05050102010706020507" pitchFamily="18" charset="2"/>
              </a:rPr>
              <a:t> (</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dirty="0">
                <a:sym typeface="Symbol" panose="05050102010706020507" pitchFamily="18" charset="2"/>
              </a:rPr>
              <a:t> </a:t>
            </a:r>
            <a:r>
              <a:rPr lang="en-US" altLang="en-US" i="1" baseline="-25000" dirty="0">
                <a:sym typeface="Symbol" panose="05050102010706020507" pitchFamily="18" charset="2"/>
              </a:rPr>
              <a:t>dept_name=</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dirty="0">
                <a:sym typeface="Symbol" panose="05050102010706020507" pitchFamily="18" charset="2"/>
              </a:rPr>
              <a:t>(</a:t>
            </a:r>
            <a:r>
              <a:rPr lang="en-US" altLang="en-US" i="1" dirty="0">
                <a:sym typeface="Symbol" panose="05050102010706020507" pitchFamily="18" charset="2"/>
              </a:rPr>
              <a:t></a:t>
            </a:r>
            <a:r>
              <a:rPr lang="en-US" altLang="en-US" dirty="0">
                <a:sym typeface="Symbol" panose="05050102010706020507" pitchFamily="18" charset="2"/>
              </a:rPr>
              <a:t> </a:t>
            </a:r>
            <a:r>
              <a:rPr lang="en-US" altLang="en-US" i="1" baseline="-25000" dirty="0">
                <a:sym typeface="Symbol" panose="05050102010706020507" pitchFamily="18" charset="2"/>
              </a:rPr>
              <a:t>s</a:t>
            </a:r>
            <a:r>
              <a:rPr lang="en-US" altLang="ja-JP" i="1" baseline="-25000" dirty="0">
                <a:sym typeface="Symbol" panose="05050102010706020507" pitchFamily="18" charset="2"/>
              </a:rPr>
              <a:t>alary &gt; 90.000</a:t>
            </a:r>
            <a:r>
              <a:rPr lang="en-US" altLang="ja-JP" i="1" dirty="0">
                <a:sym typeface="Symbol" panose="05050102010706020507" pitchFamily="18" charset="2"/>
              </a:rPr>
              <a:t> </a:t>
            </a:r>
            <a:r>
              <a:rPr lang="en-US" altLang="ja-JP" dirty="0">
                <a:sym typeface="Symbol" panose="05050102010706020507" pitchFamily="18" charset="2"/>
              </a:rPr>
              <a:t>(</a:t>
            </a:r>
            <a:r>
              <a:rPr lang="en-US" altLang="ja-JP" i="1" dirty="0">
                <a:sym typeface="Symbol" panose="05050102010706020507" pitchFamily="18" charset="2"/>
              </a:rPr>
              <a:t>instructor</a:t>
            </a:r>
            <a:r>
              <a:rPr lang="en-US" altLang="ja-JP" dirty="0">
                <a:sym typeface="Symbol" panose="05050102010706020507" pitchFamily="18" charset="2"/>
              </a:rPr>
              <a:t>))</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415131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en-US" dirty="0"/>
              <a:t>Equivalent Queries</a:t>
            </a:r>
          </a:p>
        </p:txBody>
      </p:sp>
      <mc:AlternateContent xmlns:mc="http://schemas.openxmlformats.org/markup-compatibility/2006" xmlns:a14="http://schemas.microsoft.com/office/drawing/2010/main">
        <mc:Choice Requires="a14">
          <p:sp>
            <p:nvSpPr>
              <p:cNvPr id="7170" name="Rectangle 3"/>
              <p:cNvSpPr>
                <a:spLocks noGrp="1" noChangeArrowheads="1"/>
              </p:cNvSpPr>
              <p:nvPr>
                <p:ph type="body" idx="1"/>
              </p:nvPr>
            </p:nvSpPr>
            <p:spPr>
              <a:xfrm>
                <a:off x="1719262" y="854155"/>
                <a:ext cx="5729102" cy="3379517"/>
              </a:xfrm>
            </p:spPr>
            <p:txBody>
              <a:bodyPr/>
              <a:lstStyle/>
              <a:p>
                <a:r>
                  <a:rPr lang="en-US" altLang="en-US" dirty="0"/>
                  <a:t>There is more than one way to write a query in relational algebra. </a:t>
                </a:r>
              </a:p>
              <a:p>
                <a:r>
                  <a:rPr lang="en-US" altLang="en-US" dirty="0"/>
                  <a:t>Example:  Find information about courses taught by instructors in the Physics department</a:t>
                </a:r>
              </a:p>
              <a:p>
                <a:r>
                  <a:rPr lang="en-US" altLang="en-US" dirty="0"/>
                  <a:t>Query 1</a:t>
                </a:r>
              </a:p>
              <a:p>
                <a:pPr marL="0" indent="0">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endParaRPr lang="en-US" altLang="en-US" dirty="0"/>
              </a:p>
              <a:p>
                <a:pPr>
                  <a:buNone/>
                </a:pPr>
                <a:r>
                  <a:rPr lang="en-US" altLang="ja-JP" sz="600" dirty="0">
                    <a:sym typeface="Symbol" panose="05050102010706020507" pitchFamily="18" charset="2"/>
                  </a:rPr>
                  <a:t> </a:t>
                </a:r>
              </a:p>
              <a:p>
                <a:r>
                  <a:rPr lang="en-US" altLang="en-US" dirty="0">
                    <a:sym typeface="Symbol" panose="05050102010706020507" pitchFamily="18" charset="2"/>
                  </a:rPr>
                  <a:t>Query 2</a:t>
                </a:r>
                <a:endParaRPr lang="en-US" altLang="en-US" dirty="0"/>
              </a:p>
              <a:p>
                <a:pPr>
                  <a:buNone/>
                </a:pPr>
                <a:r>
                  <a:rPr lang="en-US" altLang="en-US" i="1" dirty="0">
                    <a:sym typeface="Symbol" panose="05050102010706020507" pitchFamily="18" charset="2"/>
                  </a:rPr>
                  <a:t>       (</a:t>
                </a:r>
                <a:r>
                  <a:rPr lang="en-US" altLang="en-US" i="1" baseline="-25000" dirty="0" err="1">
                    <a:sym typeface="Symbol" panose="05050102010706020507" pitchFamily="18" charset="2"/>
                  </a:rPr>
                  <a:t>dept_name</a:t>
                </a:r>
                <a:r>
                  <a:rPr lang="en-US" altLang="en-US" i="1" baseline="-25000" dirty="0">
                    <a:sym typeface="Symbol" panose="05050102010706020507" pitchFamily="18" charset="2"/>
                  </a:rPr>
                  <a:t>=</a:t>
                </a:r>
                <a:r>
                  <a:rPr lang="ja-JP" altLang="en-US" i="1" baseline="-25000" dirty="0">
                    <a:sym typeface="Symbol" panose="05050102010706020507" pitchFamily="18" charset="2"/>
                  </a:rPr>
                  <a:t>“</a:t>
                </a:r>
                <a:r>
                  <a:rPr lang="en-US" altLang="ja-JP" i="1" baseline="-25000" dirty="0">
                    <a:sym typeface="Symbol" panose="05050102010706020507" pitchFamily="18" charset="2"/>
                  </a:rPr>
                  <a:t>Physics</a:t>
                </a:r>
                <a:r>
                  <a:rPr lang="ja-JP" altLang="en-US" i="1" baseline="-25000" dirty="0">
                    <a:sym typeface="Symbol" panose="05050102010706020507" pitchFamily="18" charset="2"/>
                  </a:rPr>
                  <a:t>” </a:t>
                </a:r>
                <a:r>
                  <a:rPr lang="en-US" altLang="ja-JP" i="1" dirty="0">
                    <a:sym typeface="Symbol" panose="05050102010706020507" pitchFamily="18" charset="2"/>
                  </a:rPr>
                  <a:t>(i</a:t>
                </a:r>
                <a:r>
                  <a:rPr lang="en-US" altLang="en-US" i="1" dirty="0">
                    <a:sym typeface="Symbol" panose="05050102010706020507" pitchFamily="18" charset="2"/>
                  </a:rPr>
                  <a:t>nstructor))</a:t>
                </a:r>
                <a:r>
                  <a:rPr lang="en-US" altLang="en-US" dirty="0">
                    <a:sym typeface="Symbol" panose="05050102010706020507" pitchFamily="18" charset="2"/>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 </m:t>
                        </m:r>
                      </m:sub>
                    </m:sSub>
                  </m:oMath>
                </a14:m>
                <a:r>
                  <a:rPr lang="en-US" i="1" baseline="-25000" dirty="0"/>
                  <a:t>instructor.ID = teaches.ID</a:t>
                </a:r>
                <a:r>
                  <a:rPr lang="en-US" baseline="-25000" dirty="0"/>
                  <a:t> </a:t>
                </a:r>
                <a:r>
                  <a:rPr lang="en-US" i="1" dirty="0"/>
                  <a:t>teaches</a:t>
                </a:r>
              </a:p>
              <a:p>
                <a:pPr>
                  <a:buNone/>
                </a:pPr>
                <a:r>
                  <a:rPr lang="en-US" altLang="ja-JP" sz="600" dirty="0">
                    <a:sym typeface="Symbol" panose="05050102010706020507" pitchFamily="18" charset="2"/>
                  </a:rPr>
                  <a:t> </a:t>
                </a:r>
              </a:p>
              <a:p>
                <a:pPr>
                  <a:lnSpc>
                    <a:spcPct val="90000"/>
                  </a:lnSpc>
                  <a:tabLst>
                    <a:tab pos="1244204" algn="l"/>
                    <a:tab pos="2362200" algn="ctr"/>
                    <a:tab pos="2569369" algn="l"/>
                  </a:tabLst>
                </a:pPr>
                <a:r>
                  <a:rPr lang="en-US" altLang="en-US" dirty="0">
                    <a:sym typeface="Symbol" panose="05050102010706020507" pitchFamily="18" charset="2"/>
                  </a:rPr>
                  <a:t>The two queries are not identical; they are, however, equivalent -- they give the same result on any database.</a:t>
                </a:r>
              </a:p>
              <a:p>
                <a:pPr>
                  <a:lnSpc>
                    <a:spcPct val="90000"/>
                  </a:lnSpc>
                  <a:tabLst>
                    <a:tab pos="1244204" algn="l"/>
                    <a:tab pos="2362200" algn="ctr"/>
                    <a:tab pos="2569369" algn="l"/>
                  </a:tabLst>
                </a:pPr>
                <a:endParaRPr lang="en-US" altLang="en-US" dirty="0">
                  <a:sym typeface="Symbol" panose="05050102010706020507" pitchFamily="18" charset="2"/>
                </a:endParaRPr>
              </a:p>
              <a:p>
                <a:pPr>
                  <a:lnSpc>
                    <a:spcPct val="90000"/>
                  </a:lnSpc>
                  <a:tabLst>
                    <a:tab pos="1244204" algn="l"/>
                    <a:tab pos="2362200" algn="ctr"/>
                    <a:tab pos="2569369" algn="l"/>
                  </a:tabLst>
                </a:pPr>
                <a:endParaRPr lang="en-US" altLang="en-US" dirty="0">
                  <a:sym typeface="Symbol" panose="05050102010706020507" pitchFamily="18" charset="2"/>
                </a:endParaRPr>
              </a:p>
            </p:txBody>
          </p:sp>
        </mc:Choice>
        <mc:Fallback xmlns="">
          <p:sp>
            <p:nvSpPr>
              <p:cNvPr id="7170" name="Rectangle 3"/>
              <p:cNvSpPr>
                <a:spLocks noGrp="1" noRot="1" noChangeAspect="1" noMove="1" noResize="1" noEditPoints="1" noAdjustHandles="1" noChangeArrowheads="1" noChangeShapeType="1" noTextEdit="1"/>
              </p:cNvSpPr>
              <p:nvPr>
                <p:ph type="body" idx="1"/>
              </p:nvPr>
            </p:nvSpPr>
            <p:spPr>
              <a:xfrm>
                <a:off x="1719262" y="854155"/>
                <a:ext cx="5729102" cy="3379517"/>
              </a:xfrm>
              <a:blipFill>
                <a:blip r:embed="rId3"/>
                <a:stretch>
                  <a:fillRect t="-375"/>
                </a:stretch>
              </a:blipFill>
            </p:spPr>
            <p:txBody>
              <a:bodyPr/>
              <a:lstStyle/>
              <a:p>
                <a:r>
                  <a:rPr lang="en-US">
                    <a:noFill/>
                  </a:rPr>
                  <a:t> </a:t>
                </a:r>
              </a:p>
            </p:txBody>
          </p:sp>
        </mc:Fallback>
      </mc:AlternateContent>
    </p:spTree>
    <p:extLst>
      <p:ext uri="{BB962C8B-B14F-4D97-AF65-F5344CB8AC3E}">
        <p14:creationId xmlns:p14="http://schemas.microsoft.com/office/powerpoint/2010/main" val="546233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solidFill>
                  <a:srgbClr val="FF0000"/>
                </a:solidFill>
              </a:rPr>
              <a:t>τ</a:t>
            </a:r>
            <a:r>
              <a:rPr lang="en-US" sz="1800" dirty="0">
                <a:solidFill>
                  <a:srgbClr val="FF0000"/>
                </a:solidFill>
              </a:rPr>
              <a:t> 	order by</a:t>
            </a:r>
            <a:endParaRPr lang="el-GR" sz="1800" dirty="0">
              <a:solidFill>
                <a:srgbClr val="FF0000"/>
              </a:solidFill>
            </a:endParaRPr>
          </a:p>
          <a:p>
            <a:r>
              <a:rPr lang="el-GR" sz="1800" dirty="0">
                <a:solidFill>
                  <a:srgbClr val="FF0000"/>
                </a:solidFill>
              </a:rPr>
              <a:t>γ</a:t>
            </a:r>
            <a:r>
              <a:rPr lang="en-US" sz="1800" dirty="0">
                <a:solidFill>
                  <a:srgbClr val="FF0000"/>
                </a:solidFill>
              </a:rPr>
              <a:t> 	group by </a:t>
            </a:r>
            <a:endParaRPr lang="el-GR" sz="1800" dirty="0">
              <a:solidFill>
                <a:srgbClr val="FF0000"/>
              </a:solidFill>
            </a:endParaRPr>
          </a:p>
          <a:p>
            <a:r>
              <a:rPr lang="el-GR" sz="1800" dirty="0"/>
              <a:t>¬</a:t>
            </a:r>
            <a:r>
              <a:rPr lang="en-US" sz="1800" dirty="0"/>
              <a:t> 	negation </a:t>
            </a:r>
            <a:endParaRPr lang="el-GR" sz="1800" dirty="0"/>
          </a:p>
          <a:p>
            <a:r>
              <a:rPr lang="el-GR" sz="1800" dirty="0"/>
              <a:t>÷</a:t>
            </a:r>
            <a:r>
              <a:rPr lang="en-US" sz="1800" dirty="0"/>
              <a:t>	set division</a:t>
            </a:r>
            <a:endParaRPr lang="el-GR" sz="1800" dirty="0"/>
          </a:p>
          <a:p>
            <a:r>
              <a:rPr lang="el-GR" sz="1800" dirty="0">
                <a:solidFill>
                  <a:srgbClr val="FF0000"/>
                </a:solidFill>
              </a:rPr>
              <a:t>⨝</a:t>
            </a:r>
            <a:r>
              <a:rPr lang="en-US" sz="1800" dirty="0">
                <a:solidFill>
                  <a:srgbClr val="FF0000"/>
                </a:solidFill>
              </a:rPr>
              <a:t>	natural join, theta-join</a:t>
            </a:r>
            <a:endParaRPr lang="el-GR" sz="1800" dirty="0">
              <a:solidFill>
                <a:srgbClr val="FF0000"/>
              </a:solidFill>
            </a:endParaRPr>
          </a:p>
          <a:p>
            <a:r>
              <a:rPr lang="el-GR" sz="1800" dirty="0">
                <a:solidFill>
                  <a:srgbClr val="FF0000"/>
                </a:solidFill>
              </a:rPr>
              <a:t>⟕</a:t>
            </a:r>
            <a:r>
              <a:rPr lang="en-US" sz="1800" dirty="0"/>
              <a:t>	</a:t>
            </a:r>
            <a:r>
              <a:rPr lang="en-US" sz="1800" dirty="0">
                <a:solidFill>
                  <a:srgbClr val="FF0000"/>
                </a:solidFill>
              </a:rPr>
              <a:t>left outer join</a:t>
            </a:r>
            <a:endParaRPr lang="el-GR" sz="1800" dirty="0">
              <a:solidFill>
                <a:srgbClr val="FF0000"/>
              </a:solidFill>
            </a:endParaRPr>
          </a:p>
          <a:p>
            <a:r>
              <a:rPr lang="el-GR" sz="1800" dirty="0">
                <a:solidFill>
                  <a:srgbClr val="FF0000"/>
                </a:solidFill>
              </a:rPr>
              <a:t>⟖</a:t>
            </a:r>
            <a:r>
              <a:rPr lang="en-US" sz="1800" dirty="0">
                <a:solidFill>
                  <a:srgbClr val="FF0000"/>
                </a:solidFill>
              </a:rPr>
              <a:t>	right outer join</a:t>
            </a:r>
            <a:endParaRPr lang="el-GR" sz="1800" dirty="0">
              <a:solidFill>
                <a:srgbClr val="FF0000"/>
              </a:solidFill>
            </a:endParaRPr>
          </a:p>
          <a:p>
            <a:r>
              <a:rPr lang="el-GR" sz="1800" dirty="0">
                <a:solidFill>
                  <a:srgbClr val="FF0000"/>
                </a:solidFill>
              </a:rPr>
              <a:t>⟗</a:t>
            </a:r>
            <a:r>
              <a:rPr lang="en-US" sz="1800" dirty="0">
                <a:solidFill>
                  <a:srgbClr val="FF0000"/>
                </a:solidFill>
              </a:rPr>
              <a:t>	full outer join</a:t>
            </a:r>
            <a:endParaRPr lang="el-GR" sz="1800" dirty="0">
              <a:solidFill>
                <a:srgbClr val="FF0000"/>
              </a:solidFill>
            </a:endParaRPr>
          </a:p>
          <a:p>
            <a:r>
              <a:rPr lang="el-GR" sz="1800" dirty="0"/>
              <a:t>⋉</a:t>
            </a:r>
            <a:r>
              <a:rPr lang="en-US" sz="1800" dirty="0"/>
              <a:t>	left semi join</a:t>
            </a:r>
            <a:endParaRPr lang="el-GR" sz="1800" dirty="0"/>
          </a:p>
          <a:p>
            <a:r>
              <a:rPr lang="el-GR" sz="1800" dirty="0"/>
              <a:t>⋊</a:t>
            </a:r>
            <a:r>
              <a:rPr lang="en-US" sz="1800" dirty="0"/>
              <a:t>	right semi join</a:t>
            </a:r>
            <a:endParaRPr lang="el-GR" sz="1800" dirty="0"/>
          </a:p>
          <a:p>
            <a:r>
              <a:rPr lang="el-GR" sz="1800" dirty="0"/>
              <a:t>▷</a:t>
            </a:r>
            <a:r>
              <a:rPr lang="en-US" sz="1800" dirty="0"/>
              <a:t>	anti-join</a:t>
            </a:r>
            <a:endParaRPr lang="el-GR" sz="1800" dirty="0"/>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76600" y="514350"/>
            <a:ext cx="5867400" cy="4221669"/>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Some of the operators are useful and “common,” but not always considered</a:t>
            </a:r>
            <a:b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srgbClr val="FF0000"/>
                </a:solidFill>
                <a:effectLst/>
                <a:uLnTx/>
                <a:uFillTx/>
                <a:latin typeface="Calibri" charset="0"/>
                <a:ea typeface="ＭＳ Ｐゴシック" charset="-128"/>
                <a:cs typeface="+mn-cs"/>
              </a:rPr>
              <a:t>part of the core algebra.</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pretty obscure</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or the obscure </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operatorsbecause</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they may be common internships/job interview questions.</a:t>
            </a:r>
          </a:p>
          <a:p>
            <a:pPr marL="285750" marR="0" lvl="0" indent="-285750" algn="l" defTabSz="457200" rtl="0" eaLnBrk="1" fontAlgn="base" latinLnBrk="0" hangingPunct="1">
              <a:lnSpc>
                <a:spcPct val="100000"/>
              </a:lnSpc>
              <a:spcBef>
                <a:spcPct val="0"/>
              </a:spcBef>
              <a:spcAft>
                <a:spcPts val="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43248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0CF939-03DF-F4A2-0B5B-A12AA91E7A22}"/>
              </a:ext>
            </a:extLst>
          </p:cNvPr>
          <p:cNvSpPr>
            <a:spLocks noGrp="1"/>
          </p:cNvSpPr>
          <p:nvPr>
            <p:ph idx="1"/>
          </p:nvPr>
        </p:nvSpPr>
        <p:spPr>
          <a:xfrm>
            <a:off x="124012" y="552450"/>
            <a:ext cx="4066988" cy="4038600"/>
          </a:xfrm>
        </p:spPr>
        <p:txBody>
          <a:bodyPr/>
          <a:lstStyle/>
          <a:p>
            <a:r>
              <a:rPr lang="en-US" sz="1600" dirty="0"/>
              <a:t>Some terms:</a:t>
            </a:r>
          </a:p>
          <a:p>
            <a:pPr lvl="1"/>
            <a:r>
              <a:rPr lang="en-US" sz="1400" dirty="0"/>
              <a:t>Natural Join</a:t>
            </a:r>
          </a:p>
          <a:p>
            <a:pPr lvl="2"/>
            <a:r>
              <a:rPr lang="en-US" sz="1200" dirty="0"/>
              <a:t>Equality of A and B columns</a:t>
            </a:r>
          </a:p>
          <a:p>
            <a:pPr lvl="2"/>
            <a:r>
              <a:rPr lang="en-US" sz="1200" dirty="0"/>
              <a:t>With the same name.</a:t>
            </a:r>
          </a:p>
          <a:p>
            <a:pPr lvl="1"/>
            <a:r>
              <a:rPr lang="en-US" sz="1400" dirty="0"/>
              <a:t>Equijoin</a:t>
            </a:r>
          </a:p>
          <a:p>
            <a:pPr lvl="2"/>
            <a:r>
              <a:rPr lang="en-US" sz="1200" dirty="0"/>
              <a:t>Explicitly specify columns that</a:t>
            </a:r>
            <a:br>
              <a:rPr lang="en-US" sz="1200" dirty="0"/>
            </a:br>
            <a:r>
              <a:rPr lang="en-US" sz="1200" dirty="0"/>
              <a:t>must have the same value.</a:t>
            </a:r>
          </a:p>
          <a:p>
            <a:pPr lvl="2"/>
            <a:r>
              <a:rPr lang="en-US" sz="1200" dirty="0" err="1"/>
              <a:t>A.x</a:t>
            </a:r>
            <a:r>
              <a:rPr lang="en-US" sz="1200" dirty="0"/>
              <a:t>=</a:t>
            </a:r>
            <a:r>
              <a:rPr lang="en-US" sz="1200" dirty="0" err="1"/>
              <a:t>B.z</a:t>
            </a:r>
            <a:r>
              <a:rPr lang="en-US" sz="1200" dirty="0"/>
              <a:t> AND </a:t>
            </a:r>
            <a:r>
              <a:rPr lang="en-US" sz="1200" dirty="0" err="1"/>
              <a:t>A.q</a:t>
            </a:r>
            <a:r>
              <a:rPr lang="en-US" sz="1200" dirty="0"/>
              <a:t>=</a:t>
            </a:r>
            <a:r>
              <a:rPr lang="en-US" sz="1200" dirty="0" err="1"/>
              <a:t>B.w</a:t>
            </a:r>
            <a:endParaRPr lang="en-US" sz="1200" dirty="0"/>
          </a:p>
          <a:p>
            <a:pPr lvl="1"/>
            <a:r>
              <a:rPr lang="en-US" sz="1400" dirty="0"/>
              <a:t>Theta Join: Arbitrary predicate.</a:t>
            </a:r>
          </a:p>
          <a:p>
            <a:r>
              <a:rPr lang="en-US" sz="1600" dirty="0"/>
              <a:t>Inner Join</a:t>
            </a:r>
          </a:p>
          <a:p>
            <a:pPr lvl="1"/>
            <a:r>
              <a:rPr lang="en-US" sz="1400" dirty="0"/>
              <a:t>JOIN “matches” rows in A and B.</a:t>
            </a:r>
          </a:p>
          <a:p>
            <a:pPr lvl="1"/>
            <a:r>
              <a:rPr lang="en-US" sz="1400" dirty="0"/>
              <a:t>Result contains ONLY the matched pairs.</a:t>
            </a:r>
          </a:p>
          <a:p>
            <a:r>
              <a:rPr lang="en-US" sz="1600" dirty="0"/>
              <a:t>What is I want:</a:t>
            </a:r>
          </a:p>
          <a:p>
            <a:pPr lvl="1"/>
            <a:r>
              <a:rPr lang="en-US" sz="1400" dirty="0"/>
              <a:t>All the rows that matched.</a:t>
            </a:r>
          </a:p>
          <a:p>
            <a:pPr lvl="1"/>
            <a:r>
              <a:rPr lang="en-US" sz="1400" dirty="0"/>
              <a:t>And the rows from A that did not match?</a:t>
            </a:r>
          </a:p>
          <a:p>
            <a:pPr lvl="1"/>
            <a:r>
              <a:rPr lang="en-US" sz="1400" dirty="0"/>
              <a:t>OUTER JOIN (⟖, </a:t>
            </a:r>
            <a:r>
              <a:rPr lang="el-GR" sz="1400" dirty="0"/>
              <a:t>⟕</a:t>
            </a:r>
            <a:r>
              <a:rPr lang="en-US" sz="1400" dirty="0"/>
              <a:t>)</a:t>
            </a:r>
          </a:p>
        </p:txBody>
      </p:sp>
      <p:sp>
        <p:nvSpPr>
          <p:cNvPr id="3" name="Title 2">
            <a:extLst>
              <a:ext uri="{FF2B5EF4-FFF2-40B4-BE49-F238E27FC236}">
                <a16:creationId xmlns:a16="http://schemas.microsoft.com/office/drawing/2014/main" id="{1244AD3D-D60A-803B-96D9-032E25B8B586}"/>
              </a:ext>
            </a:extLst>
          </p:cNvPr>
          <p:cNvSpPr>
            <a:spLocks noGrp="1"/>
          </p:cNvSpPr>
          <p:nvPr>
            <p:ph type="title"/>
          </p:nvPr>
        </p:nvSpPr>
        <p:spPr/>
        <p:txBody>
          <a:bodyPr/>
          <a:lstStyle/>
          <a:p>
            <a:r>
              <a:rPr lang="en-US" dirty="0"/>
              <a:t>Thinking about JOINs</a:t>
            </a:r>
          </a:p>
        </p:txBody>
      </p:sp>
      <p:pic>
        <p:nvPicPr>
          <p:cNvPr id="4" name="Picture 3">
            <a:extLst>
              <a:ext uri="{FF2B5EF4-FFF2-40B4-BE49-F238E27FC236}">
                <a16:creationId xmlns:a16="http://schemas.microsoft.com/office/drawing/2014/main" id="{D9771EBF-A5C4-8ACA-B02B-CDCF466213C7}"/>
              </a:ext>
            </a:extLst>
          </p:cNvPr>
          <p:cNvPicPr>
            <a:picLocks noChangeAspect="1"/>
          </p:cNvPicPr>
          <p:nvPr/>
        </p:nvPicPr>
        <p:blipFill>
          <a:blip r:embed="rId2"/>
          <a:stretch>
            <a:fillRect/>
          </a:stretch>
        </p:blipFill>
        <p:spPr>
          <a:xfrm>
            <a:off x="4343400" y="666750"/>
            <a:ext cx="4598390" cy="3197064"/>
          </a:xfrm>
          <a:prstGeom prst="rect">
            <a:avLst/>
          </a:prstGeom>
        </p:spPr>
      </p:pic>
    </p:spTree>
    <p:extLst>
      <p:ext uri="{BB962C8B-B14F-4D97-AF65-F5344CB8AC3E}">
        <p14:creationId xmlns:p14="http://schemas.microsoft.com/office/powerpoint/2010/main" val="2650860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9BE1A-D849-BEE7-CA33-95BEE00FC332}"/>
              </a:ext>
            </a:extLst>
          </p:cNvPr>
          <p:cNvSpPr>
            <a:spLocks noGrp="1"/>
          </p:cNvSpPr>
          <p:nvPr>
            <p:ph idx="1"/>
          </p:nvPr>
        </p:nvSpPr>
        <p:spPr/>
        <p:txBody>
          <a:bodyPr/>
          <a:lstStyle/>
          <a:p>
            <a:r>
              <a:rPr lang="en-US" dirty="0" err="1"/>
              <a:t>prereq</a:t>
            </a:r>
            <a:r>
              <a:rPr lang="en-US" dirty="0"/>
              <a:t> is interesting</a:t>
            </a:r>
          </a:p>
          <a:p>
            <a:pPr lvl="1"/>
            <a:r>
              <a:rPr lang="en-US" dirty="0"/>
              <a:t>All courses with </a:t>
            </a:r>
            <a:r>
              <a:rPr lang="en-US" dirty="0" err="1"/>
              <a:t>prereqs</a:t>
            </a:r>
            <a:r>
              <a:rPr lang="en-US" dirty="0"/>
              <a:t>.</a:t>
            </a:r>
          </a:p>
          <a:p>
            <a:pPr lvl="1"/>
            <a:r>
              <a:rPr lang="en-US" dirty="0"/>
              <a:t>All courses and </a:t>
            </a:r>
            <a:r>
              <a:rPr lang="en-US" dirty="0" err="1"/>
              <a:t>prereqs</a:t>
            </a:r>
            <a:r>
              <a:rPr lang="en-US" dirty="0"/>
              <a:t> even if it does not have a </a:t>
            </a:r>
            <a:r>
              <a:rPr lang="en-US" dirty="0" err="1"/>
              <a:t>prereq</a:t>
            </a:r>
            <a:r>
              <a:rPr lang="en-US" dirty="0"/>
              <a:t>.</a:t>
            </a:r>
          </a:p>
          <a:p>
            <a:pPr lvl="1"/>
            <a:r>
              <a:rPr lang="en-US" dirty="0"/>
              <a:t>All courses and ones that are </a:t>
            </a:r>
            <a:r>
              <a:rPr lang="en-US" dirty="0" err="1"/>
              <a:t>prereqs</a:t>
            </a:r>
            <a:endParaRPr lang="en-US" dirty="0"/>
          </a:p>
          <a:p>
            <a:pPr lvl="1"/>
            <a:r>
              <a:rPr lang="en-US" dirty="0"/>
              <a:t>Courses that do not have </a:t>
            </a:r>
            <a:r>
              <a:rPr lang="en-US" dirty="0" err="1"/>
              <a:t>prereqs</a:t>
            </a:r>
            <a:endParaRPr lang="en-US" dirty="0"/>
          </a:p>
          <a:p>
            <a:pPr lvl="1"/>
            <a:r>
              <a:rPr lang="en-US" dirty="0"/>
              <a:t>Etc. </a:t>
            </a:r>
          </a:p>
          <a:p>
            <a:r>
              <a:rPr lang="en-US" dirty="0"/>
              <a:t>See notebook with examples.</a:t>
            </a:r>
          </a:p>
        </p:txBody>
      </p:sp>
      <p:sp>
        <p:nvSpPr>
          <p:cNvPr id="3" name="Title 2">
            <a:extLst>
              <a:ext uri="{FF2B5EF4-FFF2-40B4-BE49-F238E27FC236}">
                <a16:creationId xmlns:a16="http://schemas.microsoft.com/office/drawing/2014/main" id="{200B5A3D-6C33-23FC-2778-6951DE1A1B87}"/>
              </a:ext>
            </a:extLst>
          </p:cNvPr>
          <p:cNvSpPr>
            <a:spLocks noGrp="1"/>
          </p:cNvSpPr>
          <p:nvPr>
            <p:ph type="title"/>
          </p:nvPr>
        </p:nvSpPr>
        <p:spPr/>
        <p:txBody>
          <a:bodyPr/>
          <a:lstStyle/>
          <a:p>
            <a:r>
              <a:rPr lang="en-US" dirty="0"/>
              <a:t>Do Some Joins</a:t>
            </a:r>
          </a:p>
        </p:txBody>
      </p:sp>
    </p:spTree>
    <p:extLst>
      <p:ext uri="{BB962C8B-B14F-4D97-AF65-F5344CB8AC3E}">
        <p14:creationId xmlns:p14="http://schemas.microsoft.com/office/powerpoint/2010/main" val="3418859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a:xfrm>
            <a:off x="73212" y="552450"/>
            <a:ext cx="4495800" cy="4038600"/>
          </a:xfrm>
        </p:spPr>
        <p:txBody>
          <a:bodyPr/>
          <a:lstStyle/>
          <a:p>
            <a:r>
              <a:rPr lang="en-US" b="1" dirty="0"/>
              <a:t>A course and its prerequisites</a:t>
            </a:r>
          </a:p>
          <a:p>
            <a:pPr marL="457200" lvl="1" indent="0">
              <a:buNone/>
            </a:pP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TextBox 3">
            <a:extLst>
              <a:ext uri="{FF2B5EF4-FFF2-40B4-BE49-F238E27FC236}">
                <a16:creationId xmlns:a16="http://schemas.microsoft.com/office/drawing/2014/main" id="{CCB48835-7245-4D1D-41EA-DF28EFCF5A67}"/>
              </a:ext>
            </a:extLst>
          </p:cNvPr>
          <p:cNvSpPr txBox="1"/>
          <p:nvPr/>
        </p:nvSpPr>
        <p:spPr>
          <a:xfrm>
            <a:off x="4495800" y="819150"/>
            <a:ext cx="4495800" cy="3416320"/>
          </a:xfrm>
          <a:prstGeom prst="rect">
            <a:avLst/>
          </a:prstGeom>
          <a:noFill/>
        </p:spPr>
        <p:txBody>
          <a:bodyPr wrap="squar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course and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to get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info</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Join with</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course using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prereq_id</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To get the </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prereq</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info</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But,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course.course_id</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 is ambiguous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Because the table appears twice.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So, I have to “alias” the second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Also, note the use of renaming in the</a:t>
            </a:r>
            <a:b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project for column names.</a:t>
            </a:r>
          </a:p>
        </p:txBody>
      </p:sp>
      <p:sp>
        <p:nvSpPr>
          <p:cNvPr id="5" name="Rounded Rectangle 4">
            <a:extLst>
              <a:ext uri="{FF2B5EF4-FFF2-40B4-BE49-F238E27FC236}">
                <a16:creationId xmlns:a16="http://schemas.microsoft.com/office/drawing/2014/main" id="{7E4B1D7E-BE0F-B68E-2F28-B73F469A3079}"/>
              </a:ext>
            </a:extLst>
          </p:cNvPr>
          <p:cNvSpPr/>
          <p:nvPr/>
        </p:nvSpPr>
        <p:spPr>
          <a:xfrm>
            <a:off x="5334000" y="819150"/>
            <a:ext cx="2971800" cy="1524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Skip in class</a:t>
            </a:r>
          </a:p>
          <a:p>
            <a:pPr algn="ctr"/>
            <a:r>
              <a:rPr lang="en-US" dirty="0"/>
              <a:t>But interesting</a:t>
            </a:r>
          </a:p>
        </p:txBody>
      </p:sp>
    </p:spTree>
    <p:extLst>
      <p:ext uri="{BB962C8B-B14F-4D97-AF65-F5344CB8AC3E}">
        <p14:creationId xmlns:p14="http://schemas.microsoft.com/office/powerpoint/2010/main" val="3781499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a:xfrm>
            <a:off x="73212" y="552450"/>
            <a:ext cx="8308788" cy="4038600"/>
          </a:xfrm>
        </p:spPr>
        <p:txBody>
          <a:bodyPr/>
          <a:lstStyle/>
          <a:p>
            <a:r>
              <a:rPr lang="en-US" b="1" dirty="0"/>
              <a:t>Courses-prerequisites and courses without </a:t>
            </a:r>
            <a:r>
              <a:rPr lang="en-US" b="1" dirty="0" err="1"/>
              <a:t>prereqs</a:t>
            </a:r>
            <a:r>
              <a:rPr lang="en-US" b="1" dirty="0"/>
              <a:t>.</a:t>
            </a:r>
          </a:p>
          <a:p>
            <a:pPr marL="457200" lvl="1" indent="0">
              <a:buNone/>
            </a:pPr>
            <a:r>
              <a:rPr lang="el-GR" dirty="0"/>
              <a:t>τ </a:t>
            </a:r>
            <a:r>
              <a:rPr lang="en-US" dirty="0" err="1"/>
              <a:t>prerequisite_id</a:t>
            </a:r>
            <a:r>
              <a:rPr lang="en-US" dirty="0"/>
              <a:t> </a:t>
            </a:r>
          </a:p>
          <a:p>
            <a:pPr marL="457200" lvl="1" indent="0">
              <a:buNone/>
            </a:pPr>
            <a:r>
              <a:rPr lang="en-US" dirty="0"/>
              <a:t>(</a:t>
            </a:r>
            <a:r>
              <a:rPr lang="el-GR" dirty="0"/>
              <a:t>π </a:t>
            </a:r>
            <a:r>
              <a:rPr lang="en-US" dirty="0" err="1"/>
              <a:t>course_id←course.course_id</a:t>
            </a:r>
            <a:r>
              <a:rPr lang="en-US" dirty="0"/>
              <a:t>,</a:t>
            </a:r>
          </a:p>
          <a:p>
            <a:pPr marL="457200" lvl="1" indent="0">
              <a:buNone/>
            </a:pPr>
            <a:r>
              <a:rPr lang="en-US" dirty="0"/>
              <a:t>	</a:t>
            </a:r>
            <a:r>
              <a:rPr lang="en-US" dirty="0" err="1"/>
              <a:t>course_title←course.title</a:t>
            </a:r>
            <a:r>
              <a:rPr lang="en-US" dirty="0"/>
              <a:t>,</a:t>
            </a:r>
          </a:p>
          <a:p>
            <a:pPr marL="457200" lvl="1" indent="0">
              <a:buNone/>
            </a:pPr>
            <a:r>
              <a:rPr lang="en-US" dirty="0"/>
              <a:t>	</a:t>
            </a:r>
            <a:r>
              <a:rPr lang="en-US" dirty="0" err="1"/>
              <a:t>prerequisite_id←prereq.prereq_id</a:t>
            </a:r>
            <a:r>
              <a:rPr lang="en-US" dirty="0"/>
              <a:t>,</a:t>
            </a:r>
          </a:p>
          <a:p>
            <a:pPr marL="457200" lvl="1" indent="0">
              <a:buNone/>
            </a:pPr>
            <a:r>
              <a:rPr lang="en-US" dirty="0"/>
              <a:t>	</a:t>
            </a:r>
            <a:r>
              <a:rPr lang="en-US" dirty="0" err="1"/>
              <a:t>prerequisite_title←p.course_id</a:t>
            </a:r>
            <a:endParaRPr lang="en-US" dirty="0"/>
          </a:p>
          <a:p>
            <a:pPr marL="457200" lvl="1" indent="0">
              <a:buNone/>
            </a:pPr>
            <a:r>
              <a:rPr lang="en-US" dirty="0"/>
              <a:t>(</a:t>
            </a:r>
          </a:p>
          <a:p>
            <a:pPr marL="457200" lvl="1" indent="0">
              <a:buNone/>
            </a:pPr>
            <a:r>
              <a:rPr lang="en-US" dirty="0"/>
              <a:t>	(course ⟕ </a:t>
            </a:r>
            <a:r>
              <a:rPr lang="en-US" dirty="0" err="1"/>
              <a:t>prereq</a:t>
            </a:r>
            <a:r>
              <a:rPr lang="en-US" dirty="0"/>
              <a:t>) </a:t>
            </a:r>
          </a:p>
          <a:p>
            <a:pPr marL="457200" lvl="1" indent="0">
              <a:buNone/>
            </a:pPr>
            <a:r>
              <a:rPr lang="en-US" dirty="0"/>
              <a:t>	⟕ </a:t>
            </a:r>
            <a:r>
              <a:rPr lang="en-US" dirty="0" err="1"/>
              <a:t>prereq.prereq_id</a:t>
            </a:r>
            <a:r>
              <a:rPr lang="en-US" dirty="0"/>
              <a:t>=</a:t>
            </a:r>
            <a:r>
              <a:rPr lang="en-US" dirty="0" err="1"/>
              <a:t>p.course_id</a:t>
            </a:r>
            <a:r>
              <a:rPr lang="en-US" dirty="0"/>
              <a:t> </a:t>
            </a:r>
          </a:p>
          <a:p>
            <a:pPr marL="457200" lvl="1" indent="0">
              <a:buNone/>
            </a:pPr>
            <a:r>
              <a:rPr lang="en-US" dirty="0"/>
              <a:t>	</a:t>
            </a:r>
            <a:r>
              <a:rPr lang="el-GR" dirty="0"/>
              <a:t>ρ </a:t>
            </a:r>
            <a:r>
              <a:rPr lang="en-US" dirty="0"/>
              <a:t>p(course))</a:t>
            </a:r>
          </a:p>
          <a:p>
            <a:pPr marL="457200" lvl="1" indent="0">
              <a:buNone/>
            </a:pPr>
            <a:r>
              <a:rPr lang="en-US" dirty="0"/>
              <a:t>)</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Rounded Rectangle 3">
            <a:extLst>
              <a:ext uri="{FF2B5EF4-FFF2-40B4-BE49-F238E27FC236}">
                <a16:creationId xmlns:a16="http://schemas.microsoft.com/office/drawing/2014/main" id="{907F57BE-ACF8-C369-FFDA-35F0037F2863}"/>
              </a:ext>
            </a:extLst>
          </p:cNvPr>
          <p:cNvSpPr/>
          <p:nvPr/>
        </p:nvSpPr>
        <p:spPr>
          <a:xfrm>
            <a:off x="5334000" y="819150"/>
            <a:ext cx="2971800" cy="1524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Skip in class</a:t>
            </a:r>
          </a:p>
          <a:p>
            <a:pPr algn="ctr"/>
            <a:r>
              <a:rPr lang="en-US" dirty="0"/>
              <a:t>But interesting</a:t>
            </a:r>
          </a:p>
        </p:txBody>
      </p:sp>
    </p:spTree>
    <p:extLst>
      <p:ext uri="{BB962C8B-B14F-4D97-AF65-F5344CB8AC3E}">
        <p14:creationId xmlns:p14="http://schemas.microsoft.com/office/powerpoint/2010/main" val="2879550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D668C-1FA8-36BA-5E12-846E4BE4F36C}"/>
              </a:ext>
            </a:extLst>
          </p:cNvPr>
          <p:cNvSpPr>
            <a:spLocks noGrp="1"/>
          </p:cNvSpPr>
          <p:nvPr>
            <p:ph idx="1"/>
          </p:nvPr>
        </p:nvSpPr>
        <p:spPr>
          <a:xfrm>
            <a:off x="73212" y="552450"/>
            <a:ext cx="8308788" cy="4038600"/>
          </a:xfrm>
        </p:spPr>
        <p:txBody>
          <a:bodyPr/>
          <a:lstStyle/>
          <a:p>
            <a:r>
              <a:rPr lang="en-US" b="1" dirty="0"/>
              <a:t>Courses that are not prerequisites</a:t>
            </a:r>
          </a:p>
          <a:p>
            <a:pPr marL="457200" lvl="1" indent="0">
              <a:buNone/>
            </a:pPr>
            <a:r>
              <a:rPr lang="el-GR" dirty="0"/>
              <a:t>τ </a:t>
            </a:r>
            <a:r>
              <a:rPr lang="en-US" dirty="0" err="1"/>
              <a:t>prereq_course_id</a:t>
            </a:r>
            <a:endParaRPr lang="en-US" dirty="0"/>
          </a:p>
          <a:p>
            <a:pPr marL="457200" lvl="1" indent="0">
              <a:buNone/>
            </a:pPr>
            <a:r>
              <a:rPr lang="en-US" dirty="0"/>
              <a:t>(</a:t>
            </a:r>
          </a:p>
          <a:p>
            <a:pPr marL="457200" lvl="1" indent="0">
              <a:buNone/>
            </a:pPr>
            <a:r>
              <a:rPr lang="en-US" dirty="0"/>
              <a:t>	</a:t>
            </a:r>
            <a:r>
              <a:rPr lang="el-GR" dirty="0"/>
              <a:t>π </a:t>
            </a:r>
            <a:r>
              <a:rPr lang="en-US" dirty="0" err="1"/>
              <a:t>prereq_course_id←prereq.course_id</a:t>
            </a:r>
            <a:r>
              <a:rPr lang="en-US" dirty="0"/>
              <a:t>,</a:t>
            </a:r>
          </a:p>
          <a:p>
            <a:pPr marL="457200" lvl="1" indent="0">
              <a:buNone/>
            </a:pPr>
            <a:r>
              <a:rPr lang="en-US" dirty="0"/>
              <a:t>		</a:t>
            </a:r>
            <a:r>
              <a:rPr lang="en-US" dirty="0" err="1"/>
              <a:t>course_id←course.course_id</a:t>
            </a:r>
            <a:r>
              <a:rPr lang="en-US" dirty="0"/>
              <a:t>,</a:t>
            </a:r>
          </a:p>
          <a:p>
            <a:pPr marL="457200" lvl="1" indent="0">
              <a:buNone/>
            </a:pPr>
            <a:r>
              <a:rPr lang="en-US" dirty="0"/>
              <a:t>		</a:t>
            </a:r>
            <a:r>
              <a:rPr lang="en-US" dirty="0" err="1"/>
              <a:t>course_title←course.title</a:t>
            </a:r>
            <a:endParaRPr lang="en-US" dirty="0"/>
          </a:p>
          <a:p>
            <a:pPr marL="457200" lvl="1" indent="0">
              <a:buNone/>
            </a:pPr>
            <a:r>
              <a:rPr lang="en-US" dirty="0"/>
              <a:t>		(</a:t>
            </a:r>
          </a:p>
          <a:p>
            <a:pPr marL="457200" lvl="1" indent="0">
              <a:buNone/>
            </a:pPr>
            <a:r>
              <a:rPr lang="en-US" dirty="0"/>
              <a:t>			</a:t>
            </a:r>
            <a:r>
              <a:rPr lang="en-US" dirty="0" err="1"/>
              <a:t>prereq</a:t>
            </a:r>
            <a:r>
              <a:rPr lang="en-US" dirty="0"/>
              <a:t> ⟖ </a:t>
            </a:r>
            <a:r>
              <a:rPr lang="en-US" dirty="0" err="1"/>
              <a:t>prereq_id</a:t>
            </a:r>
            <a:r>
              <a:rPr lang="en-US" dirty="0"/>
              <a:t>=</a:t>
            </a:r>
            <a:r>
              <a:rPr lang="en-US" dirty="0" err="1"/>
              <a:t>course.course_id</a:t>
            </a:r>
            <a:r>
              <a:rPr lang="en-US" dirty="0"/>
              <a:t> course</a:t>
            </a:r>
          </a:p>
          <a:p>
            <a:pPr marL="457200" lvl="1" indent="0">
              <a:buNone/>
            </a:pPr>
            <a:r>
              <a:rPr lang="en-US" dirty="0"/>
              <a:t>		)</a:t>
            </a:r>
          </a:p>
          <a:p>
            <a:pPr marL="457200" lvl="1" indent="0">
              <a:buNone/>
            </a:pPr>
            <a:r>
              <a:rPr lang="en-US" dirty="0"/>
              <a:t>	)</a:t>
            </a:r>
          </a:p>
        </p:txBody>
      </p:sp>
      <p:sp>
        <p:nvSpPr>
          <p:cNvPr id="3" name="Title 2">
            <a:extLst>
              <a:ext uri="{FF2B5EF4-FFF2-40B4-BE49-F238E27FC236}">
                <a16:creationId xmlns:a16="http://schemas.microsoft.com/office/drawing/2014/main" id="{B50018D2-699C-F1DC-C535-C6FF358A4C5E}"/>
              </a:ext>
            </a:extLst>
          </p:cNvPr>
          <p:cNvSpPr>
            <a:spLocks noGrp="1"/>
          </p:cNvSpPr>
          <p:nvPr>
            <p:ph type="title"/>
          </p:nvPr>
        </p:nvSpPr>
        <p:spPr/>
        <p:txBody>
          <a:bodyPr/>
          <a:lstStyle/>
          <a:p>
            <a:r>
              <a:rPr lang="en-US" dirty="0"/>
              <a:t>Some Examples</a:t>
            </a:r>
          </a:p>
        </p:txBody>
      </p:sp>
      <p:sp>
        <p:nvSpPr>
          <p:cNvPr id="4" name="Rounded Rectangle 3">
            <a:extLst>
              <a:ext uri="{FF2B5EF4-FFF2-40B4-BE49-F238E27FC236}">
                <a16:creationId xmlns:a16="http://schemas.microsoft.com/office/drawing/2014/main" id="{D9DB170A-4616-C00F-4554-596DA4E8B7DE}"/>
              </a:ext>
            </a:extLst>
          </p:cNvPr>
          <p:cNvSpPr/>
          <p:nvPr/>
        </p:nvSpPr>
        <p:spPr>
          <a:xfrm>
            <a:off x="5334000" y="819150"/>
            <a:ext cx="2971800" cy="1524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Skip in class</a:t>
            </a:r>
          </a:p>
          <a:p>
            <a:pPr algn="ctr"/>
            <a:r>
              <a:rPr lang="en-US" dirty="0"/>
              <a:t>But interesting</a:t>
            </a:r>
          </a:p>
        </p:txBody>
      </p:sp>
    </p:spTree>
    <p:extLst>
      <p:ext uri="{BB962C8B-B14F-4D97-AF65-F5344CB8AC3E}">
        <p14:creationId xmlns:p14="http://schemas.microsoft.com/office/powerpoint/2010/main" val="3380246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5157C1-5C9B-D4AD-3DB0-811BA9E45B86}"/>
              </a:ext>
            </a:extLst>
          </p:cNvPr>
          <p:cNvSpPr>
            <a:spLocks noGrp="1"/>
          </p:cNvSpPr>
          <p:nvPr>
            <p:ph idx="1"/>
          </p:nvPr>
        </p:nvSpPr>
        <p:spPr/>
        <p:txBody>
          <a:bodyPr/>
          <a:lstStyle/>
          <a:p>
            <a:r>
              <a:rPr lang="en-US" dirty="0"/>
              <a:t>We will do more examples in lectures, HW assignments and exams.</a:t>
            </a:r>
          </a:p>
          <a:p>
            <a:r>
              <a:rPr lang="en-US" dirty="0"/>
              <a:t>The language </a:t>
            </a:r>
            <a:r>
              <a:rPr lang="en-US" i="1" dirty="0"/>
              <a:t>is interesting but</a:t>
            </a:r>
            <a:r>
              <a:rPr lang="en-US" dirty="0"/>
              <a:t> can be tedious and confusing.</a:t>
            </a:r>
          </a:p>
          <a:p>
            <a:r>
              <a:rPr lang="en-US" dirty="0"/>
              <a:t>Useful in some advanced scenarios:</a:t>
            </a:r>
          </a:p>
          <a:p>
            <a:pPr lvl="1"/>
            <a:r>
              <a:rPr lang="en-US" dirty="0"/>
              <a:t>Designing query languages for new databases and data models.</a:t>
            </a:r>
          </a:p>
          <a:p>
            <a:pPr lvl="1"/>
            <a:r>
              <a:rPr lang="en-US" dirty="0"/>
              <a:t>Understanding how DBMS implement query processing and optimization.</a:t>
            </a:r>
          </a:p>
          <a:p>
            <a:r>
              <a:rPr lang="en-US" dirty="0"/>
              <a:t>Also cover because it does come up in some advanced courses,</a:t>
            </a:r>
            <a:br>
              <a:rPr lang="en-US" dirty="0"/>
            </a:br>
            <a:r>
              <a:rPr lang="en-US" dirty="0"/>
              <a:t>and may come up in job interviews.</a:t>
            </a:r>
          </a:p>
          <a:p>
            <a:r>
              <a:rPr lang="en-US" dirty="0"/>
              <a:t>I give take home exams and homework assignments:</a:t>
            </a:r>
          </a:p>
          <a:p>
            <a:pPr lvl="1"/>
            <a:r>
              <a:rPr lang="en-US" dirty="0"/>
              <a:t>I cannot remember some of the more obscure operators.</a:t>
            </a:r>
          </a:p>
          <a:p>
            <a:pPr lvl="1"/>
            <a:r>
              <a:rPr lang="en-US" dirty="0"/>
              <a:t>You have to tinker with the expressions to get an answer.</a:t>
            </a:r>
          </a:p>
          <a:p>
            <a:pPr marL="457200" lvl="1" indent="0">
              <a:buNone/>
            </a:pPr>
            <a:endParaRPr lang="en-US" dirty="0"/>
          </a:p>
        </p:txBody>
      </p:sp>
      <p:sp>
        <p:nvSpPr>
          <p:cNvPr id="3" name="Title 2">
            <a:extLst>
              <a:ext uri="{FF2B5EF4-FFF2-40B4-BE49-F238E27FC236}">
                <a16:creationId xmlns:a16="http://schemas.microsoft.com/office/drawing/2014/main" id="{76A09064-175F-04F0-91ED-2E4BCA2CB260}"/>
              </a:ext>
            </a:extLst>
          </p:cNvPr>
          <p:cNvSpPr>
            <a:spLocks noGrp="1"/>
          </p:cNvSpPr>
          <p:nvPr>
            <p:ph type="title"/>
          </p:nvPr>
        </p:nvSpPr>
        <p:spPr/>
        <p:txBody>
          <a:bodyPr/>
          <a:lstStyle/>
          <a:p>
            <a:r>
              <a:rPr lang="en-US" dirty="0"/>
              <a:t>Relational Algebra</a:t>
            </a:r>
          </a:p>
        </p:txBody>
      </p:sp>
    </p:spTree>
    <p:extLst>
      <p:ext uri="{BB962C8B-B14F-4D97-AF65-F5344CB8AC3E}">
        <p14:creationId xmlns:p14="http://schemas.microsoft.com/office/powerpoint/2010/main" val="1413338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Introduction: Status updates</a:t>
            </a:r>
          </a:p>
          <a:p>
            <a:endParaRPr lang="en-US" dirty="0"/>
          </a:p>
          <a:p>
            <a:r>
              <a:rPr lang="en-US" dirty="0"/>
              <a:t>ER (Diagram) Modeling – More Complex Scenarios</a:t>
            </a:r>
          </a:p>
          <a:p>
            <a:endParaRPr lang="en-US" dirty="0"/>
          </a:p>
          <a:p>
            <a:r>
              <a:rPr lang="en-US" dirty="0"/>
              <a:t>The Relational Model and Algebra Continued (Chapter 2) </a:t>
            </a:r>
          </a:p>
          <a:p>
            <a:endParaRPr lang="en-US" dirty="0"/>
          </a:p>
          <a:p>
            <a:r>
              <a:rPr lang="en-US" dirty="0"/>
              <a:t>SQL Continued (Chapter 3, 4, 5)</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9598C-5F0E-CEE1-87A5-BC2DFE4AE79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430A862-49E5-D041-107A-7E3F2D1354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13CCC90F-85F2-F8A1-0D03-B0C4BCA7ADC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a:extLst>
              <a:ext uri="{FF2B5EF4-FFF2-40B4-BE49-F238E27FC236}">
                <a16:creationId xmlns:a16="http://schemas.microsoft.com/office/drawing/2014/main" id="{DCFC9E6A-B83F-E8D4-BF37-1D27715B22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A4B9CE8A-B67B-8127-72DA-F559E14CC9F8}"/>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Assignment</a:t>
            </a:r>
            <a:br>
              <a:rPr lang="en-US" altLang="en-US" sz="2800" i="1" dirty="0">
                <a:solidFill>
                  <a:schemeClr val="bg1"/>
                </a:solidFill>
              </a:rPr>
            </a:br>
            <a:r>
              <a:rPr lang="en-US" altLang="en-US" sz="2800" i="1" dirty="0">
                <a:solidFill>
                  <a:schemeClr val="bg1"/>
                </a:solidFill>
              </a:rPr>
              <a:t>Rename</a:t>
            </a:r>
          </a:p>
        </p:txBody>
      </p:sp>
      <p:sp>
        <p:nvSpPr>
          <p:cNvPr id="8" name="TextBox 9">
            <a:extLst>
              <a:ext uri="{FF2B5EF4-FFF2-40B4-BE49-F238E27FC236}">
                <a16:creationId xmlns:a16="http://schemas.microsoft.com/office/drawing/2014/main" id="{508593CD-0463-BDFE-A9EC-675B0D0F660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290885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1719263" y="142250"/>
            <a:ext cx="6057900" cy="457200"/>
          </a:xfrm>
        </p:spPr>
        <p:txBody>
          <a:bodyPr vert="horz" wrap="square" lIns="67866" tIns="33338" rIns="67866" bIns="33338" numCol="1" anchor="ctr" anchorCtr="0" compatLnSpc="1">
            <a:prstTxWarp prst="textNoShape">
              <a:avLst/>
            </a:prstTxWarp>
          </a:bodyPr>
          <a:lstStyle/>
          <a:p>
            <a:r>
              <a:rPr lang="en-US" altLang="en-US" dirty="0"/>
              <a:t>The Rename Operation</a:t>
            </a:r>
          </a:p>
        </p:txBody>
      </p:sp>
      <p:sp>
        <p:nvSpPr>
          <p:cNvPr id="23554" name="Rectangle 3"/>
          <p:cNvSpPr>
            <a:spLocks noGrp="1" noChangeArrowheads="1"/>
          </p:cNvSpPr>
          <p:nvPr>
            <p:ph type="body" idx="1"/>
          </p:nvPr>
        </p:nvSpPr>
        <p:spPr>
          <a:xfrm>
            <a:off x="1719262" y="866443"/>
            <a:ext cx="5820623" cy="2555900"/>
          </a:xfrm>
        </p:spPr>
        <p:txBody>
          <a:bodyPr vert="horz" wrap="square" lIns="67866" tIns="33338" rIns="67866" bIns="33338" numCol="1" anchor="t" anchorCtr="0" compatLnSpc="1">
            <a:prstTxWarp prst="textNoShape">
              <a:avLst/>
            </a:prstTxWarp>
          </a:bodyPr>
          <a:lstStyle/>
          <a:p>
            <a:pPr>
              <a:tabLst>
                <a:tab pos="1541860" algn="l"/>
              </a:tabLst>
            </a:pPr>
            <a:r>
              <a:rPr lang="en-US" altLang="en-US" dirty="0"/>
              <a:t>The SQL allows renaming relations and attributes using the </a:t>
            </a:r>
            <a:r>
              <a:rPr lang="en-US" altLang="en-US" b="1" dirty="0"/>
              <a:t>as </a:t>
            </a:r>
            <a:r>
              <a:rPr lang="en-US" altLang="en-US" dirty="0"/>
              <a:t>clause:</a:t>
            </a:r>
          </a:p>
          <a:p>
            <a:pPr>
              <a:buNone/>
              <a:tabLst>
                <a:tab pos="1541860" algn="l"/>
              </a:tabLst>
            </a:pPr>
            <a:r>
              <a:rPr lang="en-US" altLang="en-US" i="1" dirty="0"/>
              <a:t>		old-name </a:t>
            </a:r>
            <a:r>
              <a:rPr lang="en-US" altLang="en-US" b="1" dirty="0"/>
              <a:t>as</a:t>
            </a:r>
            <a:r>
              <a:rPr lang="en-US" altLang="en-US" i="1" dirty="0"/>
              <a:t> new-name</a:t>
            </a:r>
            <a:br>
              <a:rPr lang="en-US" altLang="en-US" dirty="0"/>
            </a:br>
            <a:r>
              <a:rPr lang="en-US" altLang="en-US" sz="600" dirty="0"/>
              <a:t> </a:t>
            </a:r>
          </a:p>
          <a:p>
            <a:pPr>
              <a:tabLst>
                <a:tab pos="1541860" algn="l"/>
              </a:tabLst>
            </a:pPr>
            <a:r>
              <a:rPr lang="en-US" altLang="en-US" dirty="0"/>
              <a:t>Find the names of all instructors who have a higher salary than </a:t>
            </a:r>
            <a:br>
              <a:rPr lang="en-US" altLang="en-US" dirty="0"/>
            </a:br>
            <a:r>
              <a:rPr lang="en-US" altLang="en-US" dirty="0"/>
              <a:t>some instructor in 'Comp. Sci'.</a:t>
            </a:r>
          </a:p>
          <a:p>
            <a:pPr lvl="1">
              <a:tabLst>
                <a:tab pos="1541860" algn="l"/>
              </a:tabLst>
            </a:pPr>
            <a:r>
              <a:rPr lang="en-US" altLang="en-US" b="1" dirty="0"/>
              <a:t>select distinct </a:t>
            </a:r>
            <a:r>
              <a:rPr lang="en-US" altLang="en-US" i="1" dirty="0"/>
              <a:t>T.name</a:t>
            </a:r>
            <a:br>
              <a:rPr lang="en-US" altLang="en-US" i="1" dirty="0"/>
            </a:br>
            <a:r>
              <a:rPr lang="en-US" altLang="en-US" b="1" dirty="0"/>
              <a:t>from </a:t>
            </a:r>
            <a:r>
              <a:rPr lang="en-US" altLang="en-US" i="1" dirty="0"/>
              <a:t>instructor </a:t>
            </a:r>
            <a:r>
              <a:rPr lang="en-US" altLang="en-US" b="1" dirty="0"/>
              <a:t>as </a:t>
            </a:r>
            <a:r>
              <a:rPr lang="en-US" altLang="en-US" i="1" dirty="0"/>
              <a:t>T, instructor </a:t>
            </a:r>
            <a:r>
              <a:rPr lang="en-US" altLang="en-US" b="1" dirty="0"/>
              <a:t>as </a:t>
            </a:r>
            <a:r>
              <a:rPr lang="en-US" altLang="en-US" i="1" dirty="0"/>
              <a:t>S</a:t>
            </a:r>
            <a:br>
              <a:rPr lang="en-US" altLang="en-US" i="1" dirty="0"/>
            </a:br>
            <a:r>
              <a:rPr lang="en-US" altLang="en-US" b="1" dirty="0"/>
              <a:t>where </a:t>
            </a:r>
            <a:r>
              <a:rPr lang="en-US" altLang="en-US" i="1" dirty="0" err="1"/>
              <a:t>T.salary</a:t>
            </a:r>
            <a:r>
              <a:rPr lang="en-US" altLang="en-US" i="1" dirty="0"/>
              <a:t> &gt; </a:t>
            </a:r>
            <a:r>
              <a:rPr lang="en-US" altLang="en-US" i="1" dirty="0" err="1"/>
              <a:t>S.salary</a:t>
            </a:r>
            <a:r>
              <a:rPr lang="en-US" altLang="en-US" i="1" dirty="0"/>
              <a:t> </a:t>
            </a:r>
            <a:r>
              <a:rPr lang="en-US" altLang="en-US" b="1" dirty="0"/>
              <a:t>and </a:t>
            </a:r>
            <a:r>
              <a:rPr lang="en-US" altLang="en-US" i="1" dirty="0" err="1"/>
              <a:t>S.dept_name</a:t>
            </a:r>
            <a:r>
              <a:rPr lang="en-US" altLang="en-US" i="1" dirty="0"/>
              <a:t> = 'Comp. Sci.’</a:t>
            </a:r>
          </a:p>
          <a:p>
            <a:pPr lvl="1">
              <a:buNone/>
              <a:tabLst>
                <a:tab pos="1541860" algn="l"/>
              </a:tabLst>
            </a:pPr>
            <a:r>
              <a:rPr lang="en-US" altLang="en-US" sz="600" dirty="0"/>
              <a:t> </a:t>
            </a:r>
          </a:p>
          <a:p>
            <a:pPr>
              <a:tabLst>
                <a:tab pos="1541860" algn="l"/>
              </a:tabLst>
            </a:pPr>
            <a:r>
              <a:rPr lang="en-US" altLang="en-US" dirty="0"/>
              <a:t>Keyword </a:t>
            </a:r>
            <a:r>
              <a:rPr lang="en-US" altLang="en-US" b="1" dirty="0"/>
              <a:t>as</a:t>
            </a:r>
            <a:r>
              <a:rPr lang="en-US" altLang="en-US" dirty="0"/>
              <a:t> is optional and may be omitted</a:t>
            </a:r>
            <a:br>
              <a:rPr lang="en-US" altLang="en-US" dirty="0"/>
            </a:br>
            <a:r>
              <a:rPr lang="en-US" altLang="en-US" dirty="0"/>
              <a:t>              </a:t>
            </a:r>
            <a:r>
              <a:rPr lang="en-US" altLang="en-US" i="1" dirty="0"/>
              <a:t>instructor </a:t>
            </a:r>
            <a:r>
              <a:rPr lang="en-US" altLang="en-US" b="1" dirty="0"/>
              <a:t>as </a:t>
            </a:r>
            <a:r>
              <a:rPr lang="en-US" altLang="en-US" i="1" dirty="0"/>
              <a:t>T ≡ instructor</a:t>
            </a:r>
            <a:r>
              <a:rPr lang="en-US" altLang="en-US" b="1" dirty="0"/>
              <a:t> </a:t>
            </a:r>
            <a:r>
              <a:rPr lang="en-US" altLang="en-US" i="1" dirty="0"/>
              <a:t>T</a:t>
            </a:r>
            <a:endParaRPr lang="en-US" altLang="en-US" dirty="0"/>
          </a:p>
        </p:txBody>
      </p:sp>
    </p:spTree>
    <p:extLst>
      <p:ext uri="{BB962C8B-B14F-4D97-AF65-F5344CB8AC3E}">
        <p14:creationId xmlns:p14="http://schemas.microsoft.com/office/powerpoint/2010/main" val="109458113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NULL</a:t>
            </a:r>
          </a:p>
        </p:txBody>
      </p:sp>
      <p:sp>
        <p:nvSpPr>
          <p:cNvPr id="8" name="TextBox 9">
            <a:extLst>
              <a:ext uri="{FF2B5EF4-FFF2-40B4-BE49-F238E27FC236}">
                <a16:creationId xmlns:a16="http://schemas.microsoft.com/office/drawing/2014/main" id="{48E3EE5F-FC46-5414-1801-632ADE714B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42</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561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
        <p:nvSpPr>
          <p:cNvPr id="2" name="Rounded Rectangle 1">
            <a:extLst>
              <a:ext uri="{FF2B5EF4-FFF2-40B4-BE49-F238E27FC236}">
                <a16:creationId xmlns:a16="http://schemas.microsoft.com/office/drawing/2014/main" id="{BA8A869E-2608-2985-D8B5-DC91059A544D}"/>
              </a:ext>
            </a:extLst>
          </p:cNvPr>
          <p:cNvSpPr/>
          <p:nvPr/>
        </p:nvSpPr>
        <p:spPr>
          <a:xfrm>
            <a:off x="304800" y="3638550"/>
            <a:ext cx="1981200" cy="8382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6982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NULL is an extremely important concept.</a:t>
            </a:r>
          </a:p>
          <a:p>
            <a:pPr marL="285750" indent="-285750">
              <a:buFont typeface="Arial" panose="020B0604020202020204" pitchFamily="34" charset="0"/>
              <a:buChar char="•"/>
            </a:pPr>
            <a:r>
              <a:rPr lang="en-US" dirty="0">
                <a:solidFill>
                  <a:srgbClr val="FF0000"/>
                </a:solidFill>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3B8E-0E9A-5E56-438D-5E0E179F7A67}"/>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E29A5E17-F824-C22B-DD73-85128DDA5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5B22F53C-4EE9-CB86-9A8C-2ADDB870847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937197A-6FD8-8D31-1154-65F5D2D36A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04336191-D9AE-54CA-4B3F-57CD07B47915}"/>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Practice with Modifications</a:t>
            </a:r>
          </a:p>
        </p:txBody>
      </p:sp>
      <p:sp>
        <p:nvSpPr>
          <p:cNvPr id="8" name="TextBox 9">
            <a:extLst>
              <a:ext uri="{FF2B5EF4-FFF2-40B4-BE49-F238E27FC236}">
                <a16:creationId xmlns:a16="http://schemas.microsoft.com/office/drawing/2014/main" id="{B7BFCA65-5676-2DE7-2B13-47E2FF3C915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49</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454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Introduction</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3997688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1825229" y="84535"/>
            <a:ext cx="6057900" cy="457200"/>
          </a:xfrm>
        </p:spPr>
        <p:txBody>
          <a:bodyPr/>
          <a:lstStyle/>
          <a:p>
            <a:r>
              <a:rPr lang="en-US" altLang="en-US" dirty="0"/>
              <a:t>Modification of the Database</a:t>
            </a:r>
          </a:p>
        </p:txBody>
      </p:sp>
      <p:sp>
        <p:nvSpPr>
          <p:cNvPr id="61442" name="Rectangle 3"/>
          <p:cNvSpPr>
            <a:spLocks noGrp="1" noChangeArrowheads="1"/>
          </p:cNvSpPr>
          <p:nvPr>
            <p:ph type="body" idx="1"/>
          </p:nvPr>
        </p:nvSpPr>
        <p:spPr>
          <a:xfrm>
            <a:off x="1722268" y="858915"/>
            <a:ext cx="5565501" cy="2350630"/>
          </a:xfrm>
        </p:spPr>
        <p:txBody>
          <a:bodyPr/>
          <a:lstStyle/>
          <a:p>
            <a:pPr>
              <a:tabLst>
                <a:tab pos="1239441" algn="l"/>
                <a:tab pos="1975247" algn="l"/>
              </a:tabLst>
            </a:pPr>
            <a:r>
              <a:rPr lang="en-US" altLang="en-US" dirty="0"/>
              <a:t>Deletion of tuples from a given relation.</a:t>
            </a:r>
            <a:endParaRPr lang="en-US" altLang="en-US" dirty="0">
              <a:latin typeface="Century Gothic" panose="020B0502020202020204" pitchFamily="34" charset="0"/>
            </a:endParaRPr>
          </a:p>
          <a:p>
            <a:pPr>
              <a:tabLst>
                <a:tab pos="1239441" algn="l"/>
                <a:tab pos="1975247" algn="l"/>
              </a:tabLst>
            </a:pPr>
            <a:r>
              <a:rPr lang="en-US" altLang="en-US" dirty="0"/>
              <a:t>Insertion of new tuples into a given relation</a:t>
            </a:r>
          </a:p>
          <a:p>
            <a:pPr>
              <a:tabLst>
                <a:tab pos="1239441" algn="l"/>
                <a:tab pos="1975247" algn="l"/>
              </a:tabLst>
            </a:pPr>
            <a:r>
              <a:rPr lang="en-US" altLang="en-US" dirty="0"/>
              <a:t>Updating of values in some tuples in a given relation</a:t>
            </a:r>
          </a:p>
        </p:txBody>
      </p:sp>
    </p:spTree>
    <p:extLst>
      <p:ext uri="{BB962C8B-B14F-4D97-AF65-F5344CB8AC3E}">
        <p14:creationId xmlns:p14="http://schemas.microsoft.com/office/powerpoint/2010/main" val="3477829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825229" y="125588"/>
            <a:ext cx="6057900" cy="457200"/>
          </a:xfrm>
        </p:spPr>
        <p:txBody>
          <a:bodyPr/>
          <a:lstStyle/>
          <a:p>
            <a:r>
              <a:rPr lang="en-US" altLang="en-US" dirty="0"/>
              <a:t>Deletion</a:t>
            </a:r>
          </a:p>
        </p:txBody>
      </p:sp>
      <p:sp>
        <p:nvSpPr>
          <p:cNvPr id="62466" name="Rectangle 3"/>
          <p:cNvSpPr>
            <a:spLocks noGrp="1" noChangeArrowheads="1"/>
          </p:cNvSpPr>
          <p:nvPr>
            <p:ph type="body" idx="1"/>
          </p:nvPr>
        </p:nvSpPr>
        <p:spPr>
          <a:xfrm>
            <a:off x="1728927" y="857298"/>
            <a:ext cx="5726097" cy="3881438"/>
          </a:xfrm>
        </p:spPr>
        <p:txBody>
          <a:bodyPr/>
          <a:lstStyle/>
          <a:p>
            <a:pPr>
              <a:tabLst>
                <a:tab pos="1239441" algn="l"/>
                <a:tab pos="1975247" algn="l"/>
              </a:tabLst>
            </a:pPr>
            <a:r>
              <a:rPr lang="en-US" altLang="en-US" dirty="0"/>
              <a:t>Delete all instructors</a:t>
            </a:r>
          </a:p>
          <a:p>
            <a:pPr>
              <a:buNone/>
              <a:tabLst>
                <a:tab pos="1239441" algn="l"/>
                <a:tab pos="1975247" algn="l"/>
              </a:tabLst>
            </a:pPr>
            <a:r>
              <a:rPr lang="en-US" altLang="en-US" dirty="0"/>
              <a:t>		</a:t>
            </a:r>
            <a:r>
              <a:rPr lang="en-US" altLang="en-US" b="1" dirty="0"/>
              <a:t>delete from </a:t>
            </a:r>
            <a:r>
              <a:rPr lang="en-US" altLang="en-US" i="1" dirty="0"/>
              <a:t>instructor</a:t>
            </a:r>
            <a:r>
              <a:rPr lang="en-US" altLang="en-US" dirty="0">
                <a:latin typeface="Century Gothic" panose="020B0502020202020204" pitchFamily="34" charset="0"/>
              </a:rPr>
              <a:t> </a:t>
            </a:r>
          </a:p>
          <a:p>
            <a:pPr>
              <a:buNone/>
              <a:tabLst>
                <a:tab pos="1239441" algn="l"/>
                <a:tab pos="1975247" algn="l"/>
              </a:tabLst>
            </a:pPr>
            <a:endParaRPr lang="en-US" altLang="en-US" sz="600" dirty="0">
              <a:latin typeface="Century Gothic" panose="020B0502020202020204" pitchFamily="34" charset="0"/>
            </a:endParaRPr>
          </a:p>
          <a:p>
            <a:pPr>
              <a:tabLst>
                <a:tab pos="1239441" algn="l"/>
                <a:tab pos="1975247" algn="l"/>
              </a:tabLst>
            </a:pPr>
            <a:r>
              <a:rPr lang="en-US" altLang="en-US" dirty="0"/>
              <a:t>Delete all instructors from the Finance department</a:t>
            </a:r>
            <a:br>
              <a:rPr lang="en-US" altLang="en-US" dirty="0"/>
            </a:br>
            <a:r>
              <a:rPr lang="en-US" altLang="en-US" dirty="0"/>
              <a:t>                     </a:t>
            </a:r>
            <a:r>
              <a:rPr lang="en-US" altLang="en-US" b="1" dirty="0"/>
              <a:t>delete from </a:t>
            </a:r>
            <a:r>
              <a:rPr lang="en-US" altLang="en-US" i="1" dirty="0"/>
              <a:t>instructor</a:t>
            </a:r>
            <a:br>
              <a:rPr lang="en-US" altLang="en-US" i="1" dirty="0"/>
            </a:br>
            <a:r>
              <a:rPr lang="en-US" altLang="en-US" i="1" dirty="0"/>
              <a:t>                     </a:t>
            </a:r>
            <a:r>
              <a:rPr lang="en-US" altLang="en-US" b="1" dirty="0"/>
              <a:t>where </a:t>
            </a:r>
            <a:r>
              <a:rPr lang="en-US" altLang="en-US" i="1" dirty="0" err="1"/>
              <a:t>dept_name</a:t>
            </a:r>
            <a:r>
              <a:rPr lang="en-US" altLang="en-US" dirty="0"/>
              <a:t>= 'Finance’;</a:t>
            </a:r>
          </a:p>
          <a:p>
            <a:pPr>
              <a:buNone/>
              <a:tabLst>
                <a:tab pos="1239441" algn="l"/>
                <a:tab pos="1975247" algn="l"/>
              </a:tabLst>
            </a:pPr>
            <a:r>
              <a:rPr lang="en-US" altLang="en-US" sz="600" dirty="0"/>
              <a:t> </a:t>
            </a:r>
          </a:p>
          <a:p>
            <a:pPr>
              <a:tabLst>
                <a:tab pos="1239441" algn="l"/>
                <a:tab pos="1975247" algn="l"/>
              </a:tabLst>
            </a:pPr>
            <a:r>
              <a:rPr lang="en-US" altLang="en-US" i="1" dirty="0"/>
              <a:t>Delete all tuples in the instructor relation for those instructors associated with a department located in the Watson building.</a:t>
            </a:r>
          </a:p>
          <a:p>
            <a:pPr>
              <a:buNone/>
              <a:tabLst>
                <a:tab pos="1239441" algn="l"/>
                <a:tab pos="1975247" algn="l"/>
              </a:tabLst>
            </a:pPr>
            <a:r>
              <a:rPr lang="en-US" altLang="en-US" b="1" dirty="0"/>
              <a:t>	                     delete from </a:t>
            </a:r>
            <a:r>
              <a:rPr lang="en-US" altLang="en-US" i="1" dirty="0"/>
              <a:t>instructor</a:t>
            </a:r>
            <a:br>
              <a:rPr lang="en-US" altLang="en-US" i="1" dirty="0"/>
            </a:br>
            <a:r>
              <a:rPr lang="en-US" altLang="en-US" i="1" dirty="0"/>
              <a:t>                     </a:t>
            </a:r>
            <a:r>
              <a:rPr lang="en-US" altLang="en-US" b="1" dirty="0"/>
              <a:t>where </a:t>
            </a:r>
            <a:r>
              <a:rPr lang="en-US" altLang="en-US" i="1" dirty="0"/>
              <a:t>dept name </a:t>
            </a:r>
            <a:r>
              <a:rPr lang="en-US" altLang="en-US" b="1" dirty="0"/>
              <a:t>in </a:t>
            </a:r>
            <a:r>
              <a:rPr lang="en-US" altLang="en-US" dirty="0"/>
              <a:t>(</a:t>
            </a:r>
            <a:r>
              <a:rPr lang="en-US" altLang="en-US" b="1" dirty="0"/>
              <a:t>select </a:t>
            </a:r>
            <a:r>
              <a:rPr lang="en-US" altLang="en-US" i="1" dirty="0"/>
              <a:t>dept name</a:t>
            </a:r>
            <a:br>
              <a:rPr lang="en-US" altLang="en-US" i="1" dirty="0"/>
            </a:br>
            <a:r>
              <a:rPr lang="en-US" altLang="en-US" i="1" dirty="0"/>
              <a:t>                                                        </a:t>
            </a:r>
            <a:r>
              <a:rPr lang="en-US" altLang="en-US" b="1" dirty="0"/>
              <a:t>from </a:t>
            </a:r>
            <a:r>
              <a:rPr lang="en-US" altLang="en-US" i="1" dirty="0"/>
              <a:t>department</a:t>
            </a:r>
            <a:br>
              <a:rPr lang="en-US" altLang="en-US" i="1" dirty="0"/>
            </a:br>
            <a:r>
              <a:rPr lang="en-US" altLang="en-US" i="1" dirty="0"/>
              <a:t>                                                        </a:t>
            </a:r>
            <a:r>
              <a:rPr lang="en-US" altLang="en-US" b="1" dirty="0"/>
              <a:t>where </a:t>
            </a:r>
            <a:r>
              <a:rPr lang="en-US" altLang="en-US" i="1" dirty="0"/>
              <a:t>building </a:t>
            </a:r>
            <a:r>
              <a:rPr lang="en-US" altLang="en-US" dirty="0"/>
              <a:t>= 'Watson');</a:t>
            </a:r>
          </a:p>
          <a:p>
            <a:pPr>
              <a:tabLst>
                <a:tab pos="1239441" algn="l"/>
                <a:tab pos="1975247" algn="l"/>
              </a:tabLst>
            </a:pPr>
            <a:endParaRPr lang="en-US" altLang="en-US" dirty="0"/>
          </a:p>
        </p:txBody>
      </p:sp>
    </p:spTree>
    <p:extLst>
      <p:ext uri="{BB962C8B-B14F-4D97-AF65-F5344CB8AC3E}">
        <p14:creationId xmlns:p14="http://schemas.microsoft.com/office/powerpoint/2010/main" val="1899679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ltLang="en-US" dirty="0"/>
              <a:t>Deletion (Cont.)</a:t>
            </a:r>
          </a:p>
        </p:txBody>
      </p:sp>
      <p:sp>
        <p:nvSpPr>
          <p:cNvPr id="63490" name="Rectangle 3"/>
          <p:cNvSpPr>
            <a:spLocks noGrp="1" noChangeArrowheads="1"/>
          </p:cNvSpPr>
          <p:nvPr>
            <p:ph type="body" idx="1"/>
          </p:nvPr>
        </p:nvSpPr>
        <p:spPr>
          <a:xfrm>
            <a:off x="1719263" y="823104"/>
            <a:ext cx="5906834" cy="610790"/>
          </a:xfrm>
        </p:spPr>
        <p:txBody>
          <a:bodyPr/>
          <a:lstStyle/>
          <a:p>
            <a:pPr>
              <a:tabLst>
                <a:tab pos="1027510" algn="l"/>
                <a:tab pos="2355056" algn="l"/>
              </a:tabLst>
            </a:pPr>
            <a:r>
              <a:rPr lang="en-US" altLang="en-US" dirty="0"/>
              <a:t>Delete all instructors whose salary is less than the average salary of instructors</a:t>
            </a:r>
          </a:p>
          <a:p>
            <a:pPr>
              <a:tabLst>
                <a:tab pos="1027510" algn="l"/>
                <a:tab pos="2355056" algn="l"/>
              </a:tabLst>
            </a:pPr>
            <a:endParaRPr lang="en-US" altLang="en-US" dirty="0"/>
          </a:p>
          <a:p>
            <a:pPr>
              <a:tabLst>
                <a:tab pos="1027510" algn="l"/>
                <a:tab pos="2355056" algn="l"/>
              </a:tabLst>
            </a:pPr>
            <a:endParaRPr lang="en-US" altLang="en-US" dirty="0"/>
          </a:p>
          <a:p>
            <a:pPr>
              <a:tabLst>
                <a:tab pos="1027510" algn="l"/>
                <a:tab pos="2355056" algn="l"/>
              </a:tabLst>
            </a:pPr>
            <a:endParaRPr lang="en-US" altLang="en-US" dirty="0"/>
          </a:p>
          <a:p>
            <a:pPr lvl="1">
              <a:tabLst>
                <a:tab pos="1027510" algn="l"/>
                <a:tab pos="2355056" algn="l"/>
              </a:tabLst>
            </a:pPr>
            <a:r>
              <a:rPr lang="en-US" altLang="en-US" dirty="0"/>
              <a:t>Problem:  as we delete tuples from </a:t>
            </a:r>
            <a:r>
              <a:rPr lang="en-US" altLang="en-US" i="1" dirty="0"/>
              <a:t>instructor</a:t>
            </a:r>
            <a:r>
              <a:rPr lang="en-US" altLang="en-US" dirty="0"/>
              <a:t>, the average salary changes</a:t>
            </a:r>
          </a:p>
          <a:p>
            <a:pPr lvl="1">
              <a:tabLst>
                <a:tab pos="1027510" algn="l"/>
                <a:tab pos="2355056" algn="l"/>
              </a:tabLst>
            </a:pPr>
            <a:r>
              <a:rPr lang="en-US" altLang="en-US" dirty="0"/>
              <a:t>Solution used in SQL:</a:t>
            </a:r>
          </a:p>
          <a:p>
            <a:pPr marL="900113" lvl="2" indent="-257175">
              <a:buFont typeface="+mj-lt"/>
              <a:buAutoNum type="arabicPeriod"/>
              <a:tabLst>
                <a:tab pos="1027510" algn="l"/>
                <a:tab pos="2355056" algn="l"/>
              </a:tabLst>
            </a:pPr>
            <a:r>
              <a:rPr lang="en-US" altLang="en-US" dirty="0"/>
              <a:t>First, compute </a:t>
            </a:r>
            <a:r>
              <a:rPr lang="en-US" altLang="en-US" b="1" dirty="0" err="1"/>
              <a:t>avg</a:t>
            </a:r>
            <a:r>
              <a:rPr lang="en-US" altLang="en-US" dirty="0"/>
              <a:t> (salary) and find all tuples to delete</a:t>
            </a:r>
          </a:p>
          <a:p>
            <a:pPr marL="900113" lvl="2" indent="-257175">
              <a:buFont typeface="+mj-lt"/>
              <a:buAutoNum type="arabicPeriod"/>
              <a:tabLst>
                <a:tab pos="1027510" algn="l"/>
                <a:tab pos="2355056" algn="l"/>
              </a:tabLst>
            </a:pPr>
            <a:r>
              <a:rPr lang="en-US" altLang="en-US" dirty="0"/>
              <a:t>Next, delete all tuples found above (without recomputing </a:t>
            </a:r>
            <a:r>
              <a:rPr lang="en-US" altLang="en-US" b="1" dirty="0" err="1"/>
              <a:t>avg</a:t>
            </a:r>
            <a:r>
              <a:rPr lang="en-US" altLang="en-US" dirty="0"/>
              <a:t> or retesting the tuples)</a:t>
            </a:r>
          </a:p>
          <a:p>
            <a:pPr lvl="1">
              <a:tabLst>
                <a:tab pos="1027510" algn="l"/>
                <a:tab pos="2355056" algn="l"/>
              </a:tabLst>
            </a:pPr>
            <a:endParaRPr lang="en-US" altLang="en-US" dirty="0"/>
          </a:p>
        </p:txBody>
      </p:sp>
      <p:sp>
        <p:nvSpPr>
          <p:cNvPr id="63491" name="Text Box 4"/>
          <p:cNvSpPr txBox="1">
            <a:spLocks noChangeArrowheads="1"/>
          </p:cNvSpPr>
          <p:nvPr/>
        </p:nvSpPr>
        <p:spPr bwMode="auto">
          <a:xfrm>
            <a:off x="2288219" y="1269302"/>
            <a:ext cx="4789238" cy="68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defTabSz="685800"/>
            <a:r>
              <a:rPr kumimoji="1" lang="en-US" altLang="en-US" sz="1275" b="1" dirty="0">
                <a:solidFill>
                  <a:srgbClr val="000000"/>
                </a:solidFill>
              </a:rPr>
              <a:t>delete from </a:t>
            </a:r>
            <a:r>
              <a:rPr kumimoji="1" lang="en-US" altLang="en-US" sz="1275" i="1" dirty="0">
                <a:solidFill>
                  <a:srgbClr val="000000"/>
                </a:solidFill>
              </a:rPr>
              <a:t>instructor</a:t>
            </a:r>
          </a:p>
          <a:p>
            <a:pPr defTabSz="685800"/>
            <a:r>
              <a:rPr kumimoji="1" lang="en-US" altLang="en-US" sz="1275" b="1" dirty="0">
                <a:solidFill>
                  <a:srgbClr val="000000"/>
                </a:solidFill>
              </a:rPr>
              <a:t>where </a:t>
            </a:r>
            <a:r>
              <a:rPr kumimoji="1" lang="en-US" altLang="en-US" sz="1275" i="1" dirty="0">
                <a:solidFill>
                  <a:srgbClr val="000000"/>
                </a:solidFill>
              </a:rPr>
              <a:t>salary </a:t>
            </a:r>
            <a:r>
              <a:rPr kumimoji="1" lang="en-US" altLang="en-US" sz="1275" dirty="0">
                <a:solidFill>
                  <a:srgbClr val="000000"/>
                </a:solidFill>
              </a:rPr>
              <a:t>&lt; (</a:t>
            </a:r>
            <a:r>
              <a:rPr kumimoji="1" lang="en-US" altLang="en-US" sz="1275" b="1" dirty="0">
                <a:solidFill>
                  <a:srgbClr val="000000"/>
                </a:solidFill>
              </a:rPr>
              <a:t>select </a:t>
            </a:r>
            <a:r>
              <a:rPr kumimoji="1" lang="en-US" altLang="en-US" sz="1275" b="1" dirty="0" err="1">
                <a:solidFill>
                  <a:srgbClr val="000000"/>
                </a:solidFill>
              </a:rPr>
              <a:t>avg</a:t>
            </a:r>
            <a:r>
              <a:rPr kumimoji="1" lang="en-US" altLang="en-US" sz="1275" b="1" dirty="0">
                <a:solidFill>
                  <a:srgbClr val="000000"/>
                </a:solidFill>
              </a:rPr>
              <a:t> </a:t>
            </a:r>
            <a:r>
              <a:rPr kumimoji="1" lang="en-US" altLang="en-US" sz="1275" dirty="0">
                <a:solidFill>
                  <a:srgbClr val="000000"/>
                </a:solidFill>
              </a:rPr>
              <a:t>(</a:t>
            </a:r>
            <a:r>
              <a:rPr kumimoji="1" lang="en-US" altLang="en-US" sz="1275" i="1" dirty="0">
                <a:solidFill>
                  <a:srgbClr val="000000"/>
                </a:solidFill>
              </a:rPr>
              <a:t>salary</a:t>
            </a:r>
            <a:r>
              <a:rPr kumimoji="1" lang="en-US" altLang="en-US" sz="1275" dirty="0">
                <a:solidFill>
                  <a:srgbClr val="000000"/>
                </a:solidFill>
              </a:rPr>
              <a:t>) </a:t>
            </a:r>
          </a:p>
          <a:p>
            <a:pPr defTabSz="685800"/>
            <a:r>
              <a:rPr kumimoji="1" lang="en-US" altLang="en-US" sz="1275" b="1" dirty="0">
                <a:solidFill>
                  <a:srgbClr val="000000"/>
                </a:solidFill>
              </a:rPr>
              <a:t>                           from </a:t>
            </a:r>
            <a:r>
              <a:rPr kumimoji="1" lang="en-US" altLang="en-US" sz="1275" i="1" dirty="0">
                <a:solidFill>
                  <a:srgbClr val="000000"/>
                </a:solidFill>
              </a:rPr>
              <a:t>instructor</a:t>
            </a:r>
            <a:r>
              <a:rPr kumimoji="1" lang="en-US" altLang="en-US" sz="1275" dirty="0">
                <a:solidFill>
                  <a:srgbClr val="000000"/>
                </a:solidFill>
              </a:rPr>
              <a:t>);</a:t>
            </a:r>
          </a:p>
        </p:txBody>
      </p:sp>
    </p:spTree>
    <p:extLst>
      <p:ext uri="{BB962C8B-B14F-4D97-AF65-F5344CB8AC3E}">
        <p14:creationId xmlns:p14="http://schemas.microsoft.com/office/powerpoint/2010/main" val="4133669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70472" y="208360"/>
            <a:ext cx="6057900" cy="342900"/>
          </a:xfrm>
        </p:spPr>
        <p:txBody>
          <a:bodyPr/>
          <a:lstStyle/>
          <a:p>
            <a:r>
              <a:rPr lang="en-US" altLang="en-US" dirty="0"/>
              <a:t>Insertion</a:t>
            </a:r>
          </a:p>
        </p:txBody>
      </p:sp>
      <p:sp>
        <p:nvSpPr>
          <p:cNvPr id="64514" name="Rectangle 3"/>
          <p:cNvSpPr>
            <a:spLocks noGrp="1" noChangeArrowheads="1"/>
          </p:cNvSpPr>
          <p:nvPr>
            <p:ph type="body" idx="1"/>
          </p:nvPr>
        </p:nvSpPr>
        <p:spPr>
          <a:xfrm>
            <a:off x="1722269" y="851559"/>
            <a:ext cx="5739414" cy="3440382"/>
          </a:xfrm>
        </p:spPr>
        <p:txBody>
          <a:bodyPr/>
          <a:lstStyle/>
          <a:p>
            <a:pPr>
              <a:tabLst>
                <a:tab pos="903685" algn="l"/>
                <a:tab pos="1418035" algn="l"/>
              </a:tabLst>
            </a:pPr>
            <a:r>
              <a:rPr lang="en-US" altLang="en-US" dirty="0"/>
              <a:t>Add a new tuple to </a:t>
            </a:r>
            <a:r>
              <a:rPr lang="en-US" altLang="en-US" i="1" dirty="0"/>
              <a:t>course</a:t>
            </a:r>
          </a:p>
          <a:p>
            <a:pPr>
              <a:buNone/>
              <a:tabLst>
                <a:tab pos="903685" algn="l"/>
                <a:tab pos="1418035" algn="l"/>
              </a:tabLst>
            </a:pPr>
            <a:r>
              <a:rPr lang="en-US" altLang="en-US" b="1" dirty="0"/>
              <a:t>	      insert into </a:t>
            </a:r>
            <a:r>
              <a:rPr lang="en-US" altLang="en-US" i="1" dirty="0"/>
              <a:t>course</a:t>
            </a:r>
            <a:br>
              <a:rPr lang="en-US" altLang="en-US" i="1" dirty="0"/>
            </a:br>
            <a:r>
              <a:rPr lang="en-US" altLang="en-US" i="1"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or equivalently</a:t>
            </a:r>
            <a:br>
              <a:rPr lang="en-US" altLang="en-US" dirty="0"/>
            </a:br>
            <a:r>
              <a:rPr lang="en-US" altLang="en-US" sz="600" dirty="0"/>
              <a:t> </a:t>
            </a:r>
          </a:p>
          <a:p>
            <a:pPr>
              <a:buNone/>
              <a:tabLst>
                <a:tab pos="903685" algn="l"/>
                <a:tab pos="1418035" algn="l"/>
              </a:tabLst>
            </a:pPr>
            <a:r>
              <a:rPr lang="en-US" altLang="en-US" dirty="0"/>
              <a:t>           </a:t>
            </a:r>
            <a:r>
              <a:rPr lang="en-US" altLang="en-US" b="1" dirty="0"/>
              <a:t>insert into </a:t>
            </a:r>
            <a:r>
              <a:rPr lang="en-US" altLang="en-US" i="1" dirty="0"/>
              <a:t>course </a:t>
            </a:r>
            <a:r>
              <a:rPr lang="en-US" altLang="en-US" dirty="0"/>
              <a:t>(</a:t>
            </a:r>
            <a:r>
              <a:rPr lang="en-US" altLang="en-US" i="1" dirty="0" err="1"/>
              <a:t>course_id</a:t>
            </a:r>
            <a:r>
              <a:rPr lang="en-US" altLang="en-US" dirty="0"/>
              <a:t>, </a:t>
            </a:r>
            <a:r>
              <a:rPr lang="en-US" altLang="en-US" i="1" dirty="0"/>
              <a:t>title</a:t>
            </a:r>
            <a:r>
              <a:rPr lang="en-US" altLang="en-US" dirty="0"/>
              <a:t>, </a:t>
            </a:r>
            <a:r>
              <a:rPr lang="en-US" altLang="en-US" i="1" dirty="0" err="1"/>
              <a:t>dept_name</a:t>
            </a:r>
            <a:r>
              <a:rPr lang="en-US" altLang="en-US" dirty="0"/>
              <a:t>, </a:t>
            </a:r>
            <a:r>
              <a:rPr lang="en-US" altLang="en-US" i="1" dirty="0"/>
              <a:t>credits</a:t>
            </a:r>
            <a:r>
              <a:rPr lang="en-US" altLang="en-US" dirty="0"/>
              <a:t>)</a:t>
            </a:r>
            <a:br>
              <a:rPr lang="en-US" altLang="en-US" dirty="0"/>
            </a:br>
            <a:r>
              <a:rPr lang="en-US" altLang="en-US" dirty="0"/>
              <a:t>             </a:t>
            </a:r>
            <a:r>
              <a:rPr lang="en-US" altLang="en-US" b="1" dirty="0"/>
              <a:t>values </a:t>
            </a:r>
            <a:r>
              <a:rPr lang="en-US" altLang="en-US" dirty="0"/>
              <a:t>('CS-437', 'Database Systems', 'Comp. Sci.', 4);</a:t>
            </a:r>
          </a:p>
          <a:p>
            <a:pPr>
              <a:buNone/>
              <a:tabLst>
                <a:tab pos="903685" algn="l"/>
                <a:tab pos="1418035" algn="l"/>
              </a:tabLst>
            </a:pPr>
            <a:r>
              <a:rPr lang="en-US" altLang="en-US" sz="600" dirty="0"/>
              <a:t> </a:t>
            </a:r>
          </a:p>
          <a:p>
            <a:pPr>
              <a:tabLst>
                <a:tab pos="903685" algn="l"/>
                <a:tab pos="1418035" algn="l"/>
              </a:tabLst>
            </a:pPr>
            <a:r>
              <a:rPr lang="en-US" altLang="en-US" dirty="0"/>
              <a:t>Add a new tuple to </a:t>
            </a:r>
            <a:r>
              <a:rPr lang="en-US" altLang="en-US" i="1" dirty="0"/>
              <a:t>student  </a:t>
            </a:r>
            <a:r>
              <a:rPr lang="en-US" altLang="en-US" dirty="0"/>
              <a:t>with </a:t>
            </a:r>
            <a:r>
              <a:rPr lang="en-US" altLang="en-US" i="1" dirty="0"/>
              <a:t>tot_creds </a:t>
            </a:r>
            <a:r>
              <a:rPr lang="en-US" altLang="en-US" dirty="0"/>
              <a:t>set to null</a:t>
            </a:r>
          </a:p>
          <a:p>
            <a:pPr>
              <a:buNone/>
              <a:tabLst>
                <a:tab pos="903685" algn="l"/>
                <a:tab pos="1418035" algn="l"/>
              </a:tabLst>
            </a:pPr>
            <a:r>
              <a:rPr lang="en-US" altLang="en-US" b="1" dirty="0"/>
              <a:t>	      insert into </a:t>
            </a:r>
            <a:r>
              <a:rPr lang="en-US" altLang="en-US" i="1" dirty="0"/>
              <a:t>student</a:t>
            </a:r>
            <a:br>
              <a:rPr lang="en-US" altLang="en-US" i="1" dirty="0"/>
            </a:br>
            <a:r>
              <a:rPr lang="en-US" altLang="en-US" i="1" dirty="0"/>
              <a:t>             </a:t>
            </a:r>
            <a:r>
              <a:rPr lang="en-US" altLang="en-US" b="1" dirty="0"/>
              <a:t>values </a:t>
            </a:r>
            <a:r>
              <a:rPr lang="en-US" altLang="en-US" dirty="0"/>
              <a:t>('3003', 'Green', 'Finance', </a:t>
            </a:r>
            <a:r>
              <a:rPr lang="en-US" altLang="en-US" i="1" dirty="0"/>
              <a:t>null</a:t>
            </a:r>
            <a:r>
              <a:rPr lang="en-US" altLang="en-US" dirty="0"/>
              <a:t>);</a:t>
            </a:r>
          </a:p>
          <a:p>
            <a:pPr>
              <a:buNone/>
              <a:tabLst>
                <a:tab pos="903685" algn="l"/>
                <a:tab pos="1418035" algn="l"/>
              </a:tabLst>
            </a:pPr>
            <a:endParaRPr lang="en-US" altLang="en-US" dirty="0"/>
          </a:p>
        </p:txBody>
      </p:sp>
    </p:spTree>
    <p:extLst>
      <p:ext uri="{BB962C8B-B14F-4D97-AF65-F5344CB8AC3E}">
        <p14:creationId xmlns:p14="http://schemas.microsoft.com/office/powerpoint/2010/main" val="3560428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1809750" y="184547"/>
            <a:ext cx="6043613" cy="342900"/>
          </a:xfrm>
        </p:spPr>
        <p:txBody>
          <a:bodyPr/>
          <a:lstStyle/>
          <a:p>
            <a:r>
              <a:rPr lang="en-US" altLang="en-US" dirty="0"/>
              <a:t>Insertion (Cont.)</a:t>
            </a:r>
          </a:p>
        </p:txBody>
      </p:sp>
      <p:sp>
        <p:nvSpPr>
          <p:cNvPr id="65538" name="Rectangle 3"/>
          <p:cNvSpPr>
            <a:spLocks noGrp="1" noChangeArrowheads="1"/>
          </p:cNvSpPr>
          <p:nvPr>
            <p:ph type="body" idx="1"/>
          </p:nvPr>
        </p:nvSpPr>
        <p:spPr>
          <a:xfrm>
            <a:off x="1735585" y="829866"/>
            <a:ext cx="5671055" cy="3806142"/>
          </a:xfrm>
        </p:spPr>
        <p:txBody>
          <a:bodyPr/>
          <a:lstStyle/>
          <a:p>
            <a:pPr>
              <a:tabLst>
                <a:tab pos="681038" algn="l"/>
              </a:tabLst>
            </a:pPr>
            <a:r>
              <a:rPr lang="en-US" altLang="en-US" dirty="0"/>
              <a:t>Make each student in the Music department who has earned more than 144 credit hours an instructor in the Music department with a salary of  $18,000.</a:t>
            </a:r>
          </a:p>
          <a:p>
            <a:pPr>
              <a:buNone/>
              <a:tabLst>
                <a:tab pos="681038" algn="l"/>
              </a:tabLst>
            </a:pPr>
            <a:r>
              <a:rPr lang="en-US" altLang="en-US" dirty="0"/>
              <a:t>	    </a:t>
            </a:r>
            <a:r>
              <a:rPr lang="en-US" altLang="en-US" b="1" dirty="0"/>
              <a:t>insert into </a:t>
            </a:r>
            <a:r>
              <a:rPr lang="en-US" altLang="en-US" i="1" dirty="0"/>
              <a:t>instructor</a:t>
            </a:r>
            <a:br>
              <a:rPr lang="en-US" altLang="en-US" i="1" dirty="0"/>
            </a:br>
            <a:r>
              <a:rPr lang="en-US" altLang="en-US" i="1" dirty="0"/>
              <a:t>	</a:t>
            </a:r>
            <a:r>
              <a:rPr lang="en-US" altLang="en-US" b="1" dirty="0"/>
              <a:t>select </a:t>
            </a:r>
            <a:r>
              <a:rPr lang="en-US" altLang="en-US" i="1" dirty="0"/>
              <a:t>ID, name, dept_name, 18000</a:t>
            </a:r>
            <a:br>
              <a:rPr lang="en-US" altLang="en-US" i="1" dirty="0"/>
            </a:br>
            <a:r>
              <a:rPr lang="en-US" altLang="en-US" i="1" dirty="0"/>
              <a:t>         </a:t>
            </a:r>
            <a:r>
              <a:rPr lang="en-US" altLang="en-US" b="1" dirty="0"/>
              <a:t>from </a:t>
            </a:r>
            <a:r>
              <a:rPr lang="en-US" altLang="en-US" i="1" dirty="0"/>
              <a:t>  student </a:t>
            </a:r>
            <a:br>
              <a:rPr lang="en-US" altLang="en-US" i="1" dirty="0"/>
            </a:br>
            <a:r>
              <a:rPr lang="en-US" altLang="en-US" i="1" dirty="0"/>
              <a:t>         </a:t>
            </a:r>
            <a:r>
              <a:rPr lang="en-US" altLang="en-US" b="1" dirty="0"/>
              <a:t>where </a:t>
            </a:r>
            <a:r>
              <a:rPr lang="en-US" altLang="en-US" i="1" dirty="0"/>
              <a:t>  dept_name = '</a:t>
            </a:r>
            <a:r>
              <a:rPr lang="en-US" altLang="en-US" dirty="0"/>
              <a:t>Music' </a:t>
            </a:r>
            <a:r>
              <a:rPr lang="en-US" altLang="en-US" b="1" dirty="0"/>
              <a:t>and </a:t>
            </a:r>
            <a:r>
              <a:rPr lang="en-US" altLang="en-US" i="1" dirty="0" err="1"/>
              <a:t>total_cred</a:t>
            </a:r>
            <a:r>
              <a:rPr lang="en-US" altLang="en-US" b="1" dirty="0"/>
              <a:t> </a:t>
            </a:r>
            <a:r>
              <a:rPr lang="en-US" altLang="en-US" dirty="0"/>
              <a:t>&gt;</a:t>
            </a:r>
            <a:r>
              <a:rPr lang="en-US" altLang="en-US" b="1" dirty="0"/>
              <a:t> </a:t>
            </a:r>
            <a:r>
              <a:rPr lang="en-US" altLang="en-US" dirty="0"/>
              <a:t>144;</a:t>
            </a:r>
            <a:endParaRPr lang="en-US" altLang="en-US" i="1" dirty="0"/>
          </a:p>
          <a:p>
            <a:pPr>
              <a:buNone/>
              <a:tabLst>
                <a:tab pos="681038" algn="l"/>
              </a:tabLst>
            </a:pPr>
            <a:r>
              <a:rPr lang="en-US" altLang="en-US" sz="600" i="1" dirty="0"/>
              <a:t> </a:t>
            </a:r>
          </a:p>
          <a:p>
            <a:pPr>
              <a:tabLst>
                <a:tab pos="681038" algn="l"/>
              </a:tabLst>
            </a:pPr>
            <a:r>
              <a:rPr lang="en-US" altLang="en-US" dirty="0"/>
              <a:t>The </a:t>
            </a:r>
            <a:r>
              <a:rPr lang="en-US" altLang="en-US" b="1" dirty="0"/>
              <a:t>select from where</a:t>
            </a:r>
            <a:r>
              <a:rPr lang="en-US" altLang="en-US" dirty="0"/>
              <a:t> statement is evaluated fully before any of its results are inserted into the relation.  </a:t>
            </a:r>
          </a:p>
          <a:p>
            <a:pPr>
              <a:buNone/>
              <a:tabLst>
                <a:tab pos="681038" algn="l"/>
              </a:tabLst>
            </a:pPr>
            <a:r>
              <a:rPr lang="en-US" altLang="en-US" dirty="0"/>
              <a:t>     Otherwise queries like</a:t>
            </a:r>
          </a:p>
          <a:p>
            <a:pPr>
              <a:buNone/>
              <a:tabLst>
                <a:tab pos="681038" algn="l"/>
              </a:tabLst>
            </a:pPr>
            <a:r>
              <a:rPr lang="en-US" altLang="en-US" dirty="0"/>
              <a:t>       	</a:t>
            </a:r>
            <a:r>
              <a:rPr lang="en-US" altLang="en-US" b="1" dirty="0"/>
              <a:t>insert into</a:t>
            </a:r>
            <a:r>
              <a:rPr lang="en-US" altLang="en-US" dirty="0"/>
              <a:t> </a:t>
            </a:r>
            <a:r>
              <a:rPr lang="en-US" altLang="en-US" i="1" dirty="0"/>
              <a:t>table</a:t>
            </a:r>
            <a:r>
              <a:rPr lang="en-US" altLang="en-US" dirty="0"/>
              <a:t>1 </a:t>
            </a:r>
            <a:r>
              <a:rPr lang="en-US" altLang="en-US" b="1" dirty="0"/>
              <a:t>select</a:t>
            </a:r>
            <a:r>
              <a:rPr lang="en-US" altLang="en-US" dirty="0"/>
              <a:t> * </a:t>
            </a:r>
            <a:r>
              <a:rPr lang="en-US" altLang="en-US" b="1" dirty="0"/>
              <a:t>from</a:t>
            </a:r>
            <a:r>
              <a:rPr lang="en-US" altLang="en-US" dirty="0"/>
              <a:t> </a:t>
            </a:r>
            <a:r>
              <a:rPr lang="en-US" altLang="en-US" i="1" dirty="0"/>
              <a:t>table</a:t>
            </a:r>
            <a:r>
              <a:rPr lang="en-US" altLang="en-US" dirty="0"/>
              <a:t>1</a:t>
            </a:r>
          </a:p>
          <a:p>
            <a:pPr>
              <a:buNone/>
              <a:tabLst>
                <a:tab pos="681038" algn="l"/>
              </a:tabLst>
            </a:pPr>
            <a:r>
              <a:rPr lang="en-US" altLang="en-US" dirty="0"/>
              <a:t>       would cause problem</a:t>
            </a:r>
          </a:p>
        </p:txBody>
      </p:sp>
    </p:spTree>
    <p:extLst>
      <p:ext uri="{BB962C8B-B14F-4D97-AF65-F5344CB8AC3E}">
        <p14:creationId xmlns:p14="http://schemas.microsoft.com/office/powerpoint/2010/main" val="1788365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a:t>
            </a:r>
          </a:p>
        </p:txBody>
      </p:sp>
      <p:sp>
        <p:nvSpPr>
          <p:cNvPr id="66562" name="Rectangle 3"/>
          <p:cNvSpPr>
            <a:spLocks noGrp="1" noChangeArrowheads="1"/>
          </p:cNvSpPr>
          <p:nvPr>
            <p:ph type="body" idx="1"/>
          </p:nvPr>
        </p:nvSpPr>
        <p:spPr>
          <a:xfrm>
            <a:off x="1728926" y="829009"/>
            <a:ext cx="5726097" cy="3657600"/>
          </a:xfrm>
        </p:spPr>
        <p:txBody>
          <a:bodyPr/>
          <a:lstStyle/>
          <a:p>
            <a:pPr>
              <a:tabLst>
                <a:tab pos="1752600" algn="l"/>
              </a:tabLst>
            </a:pPr>
            <a:r>
              <a:rPr lang="en-US" altLang="en-US" dirty="0"/>
              <a:t>Give  a  5% salary raise to all instructors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p>
          <a:p>
            <a:pPr>
              <a:tabLst>
                <a:tab pos="1752600" algn="l"/>
              </a:tabLst>
            </a:pPr>
            <a:r>
              <a:rPr lang="en-US" altLang="en-US" dirty="0"/>
              <a:t>Give  a 5% salary raise to those instructors who earn less than 70000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70000;</a:t>
            </a:r>
          </a:p>
          <a:p>
            <a:pPr>
              <a:tabLst>
                <a:tab pos="1752600" algn="l"/>
              </a:tabLst>
            </a:pPr>
            <a:r>
              <a:rPr lang="en-US" altLang="en-US" dirty="0"/>
              <a:t>Give  a 5% salary raise to instructors whose salary is less than average</a:t>
            </a:r>
          </a:p>
          <a:p>
            <a:pPr>
              <a:buNone/>
              <a:tabLst>
                <a:tab pos="1752600" algn="l"/>
              </a:tabLst>
            </a:pPr>
            <a:r>
              <a:rPr lang="en-US" altLang="en-US" b="1" dirty="0">
                <a:sym typeface="Symbol" panose="05050102010706020507" pitchFamily="18" charset="2"/>
              </a:rPr>
              <a:t>                          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a:t>
            </a:r>
            <a:r>
              <a:rPr lang="en-US" altLang="en-US" b="1" dirty="0">
                <a:sym typeface="Symbol" panose="05050102010706020507" pitchFamily="18" charset="2"/>
              </a:rPr>
              <a:t>select </a:t>
            </a:r>
            <a:r>
              <a:rPr lang="en-US" altLang="en-US" b="1" dirty="0" err="1">
                <a:sym typeface="Symbol" panose="05050102010706020507" pitchFamily="18" charset="2"/>
              </a:rPr>
              <a:t>avg</a:t>
            </a:r>
            <a:r>
              <a:rPr lang="en-US" altLang="en-US" b="1" dirty="0">
                <a:sym typeface="Symbol" panose="05050102010706020507" pitchFamily="18" charset="2"/>
              </a:rPr>
              <a:t> </a:t>
            </a:r>
            <a:r>
              <a:rPr lang="en-US" altLang="en-US" dirty="0">
                <a:sym typeface="Symbol" panose="05050102010706020507" pitchFamily="18" charset="2"/>
              </a:rPr>
              <a:t>(salary)</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from </a:t>
            </a:r>
            <a:r>
              <a:rPr lang="en-US" altLang="en-US" i="1" dirty="0">
                <a:sym typeface="Symbol" panose="05050102010706020507" pitchFamily="18" charset="2"/>
              </a:rPr>
              <a:t>instructor</a:t>
            </a:r>
            <a:r>
              <a:rPr lang="en-US" altLang="en-US" dirty="0">
                <a:sym typeface="Symbol" panose="05050102010706020507" pitchFamily="18" charset="2"/>
              </a:rPr>
              <a:t>);</a:t>
            </a:r>
          </a:p>
          <a:p>
            <a:pPr>
              <a:tabLst>
                <a:tab pos="1752600" algn="l"/>
              </a:tabLst>
            </a:pPr>
            <a:endParaRPr lang="en-US" altLang="en-US" dirty="0">
              <a:sym typeface="Symbol" panose="05050102010706020507" pitchFamily="18" charset="2"/>
            </a:endParaRPr>
          </a:p>
        </p:txBody>
      </p:sp>
    </p:spTree>
    <p:extLst>
      <p:ext uri="{BB962C8B-B14F-4D97-AF65-F5344CB8AC3E}">
        <p14:creationId xmlns:p14="http://schemas.microsoft.com/office/powerpoint/2010/main" val="1632004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1803797" y="92869"/>
            <a:ext cx="6057900" cy="457200"/>
          </a:xfrm>
        </p:spPr>
        <p:txBody>
          <a:bodyPr/>
          <a:lstStyle/>
          <a:p>
            <a:r>
              <a:rPr lang="en-US" altLang="en-US" dirty="0"/>
              <a:t>Updates (Cont.)</a:t>
            </a:r>
          </a:p>
        </p:txBody>
      </p:sp>
      <p:sp>
        <p:nvSpPr>
          <p:cNvPr id="66562" name="Rectangle 3"/>
          <p:cNvSpPr>
            <a:spLocks noGrp="1" noChangeArrowheads="1"/>
          </p:cNvSpPr>
          <p:nvPr>
            <p:ph type="body" idx="1"/>
          </p:nvPr>
        </p:nvSpPr>
        <p:spPr>
          <a:xfrm>
            <a:off x="1728928" y="825624"/>
            <a:ext cx="5726096" cy="2959993"/>
          </a:xfrm>
        </p:spPr>
        <p:txBody>
          <a:bodyPr/>
          <a:lstStyle/>
          <a:p>
            <a:pPr>
              <a:tabLst>
                <a:tab pos="1752600" algn="l"/>
              </a:tabLst>
            </a:pPr>
            <a:r>
              <a:rPr lang="en-US" altLang="en-US" dirty="0"/>
              <a:t>Increase salaries of instructors whose salary is over $100,000 by 3%, and all others by a 5% </a:t>
            </a:r>
          </a:p>
          <a:p>
            <a:pPr lvl="1">
              <a:tabLst>
                <a:tab pos="1752600" algn="l"/>
              </a:tabLst>
            </a:pPr>
            <a:r>
              <a:rPr lang="en-US" altLang="en-US" dirty="0"/>
              <a:t>Write two </a:t>
            </a:r>
            <a:r>
              <a:rPr lang="en-US" altLang="en-US" b="1" dirty="0"/>
              <a:t>update </a:t>
            </a:r>
            <a:r>
              <a:rPr lang="en-US" altLang="en-US" dirty="0"/>
              <a:t>statements:</a:t>
            </a:r>
          </a:p>
          <a:p>
            <a:pPr lvl="1">
              <a:buNone/>
              <a:tabLst>
                <a:tab pos="1752600" algn="l"/>
              </a:tabLst>
            </a:pPr>
            <a:r>
              <a:rPr lang="en-US" altLang="en-US" dirty="0"/>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1.03</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&gt; 100000;</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update </a:t>
            </a:r>
            <a:r>
              <a:rPr lang="en-US" altLang="en-US" i="1" dirty="0">
                <a:sym typeface="Symbol" panose="05050102010706020507" pitchFamily="18" charset="2"/>
              </a:rPr>
              <a:t>instructor</a:t>
            </a:r>
            <a:br>
              <a:rPr lang="en-US" altLang="en-US" i="1" dirty="0">
                <a:sym typeface="Symbol" panose="05050102010706020507" pitchFamily="18" charset="2"/>
              </a:rPr>
            </a:br>
            <a:r>
              <a:rPr lang="en-US" altLang="en-US" i="1" dirty="0">
                <a:sym typeface="Symbol" panose="05050102010706020507" pitchFamily="18" charset="2"/>
              </a:rPr>
              <a:t>                </a:t>
            </a:r>
            <a:r>
              <a:rPr lang="en-US" altLang="en-US" b="1" dirty="0">
                <a:sym typeface="Symbol" panose="05050102010706020507" pitchFamily="18" charset="2"/>
              </a:rPr>
              <a:t>set </a:t>
            </a:r>
            <a:r>
              <a:rPr lang="en-US" altLang="en-US" i="1" dirty="0">
                <a:sym typeface="Symbol" panose="05050102010706020507" pitchFamily="18" charset="2"/>
              </a:rPr>
              <a:t>salary </a:t>
            </a:r>
            <a:r>
              <a:rPr lang="en-US" altLang="en-US" dirty="0">
                <a:sym typeface="Symbol" panose="05050102010706020507" pitchFamily="18" charset="2"/>
              </a:rPr>
              <a:t>= </a:t>
            </a:r>
            <a:r>
              <a:rPr lang="en-US" altLang="en-US" i="1" dirty="0">
                <a:sym typeface="Symbol" panose="05050102010706020507" pitchFamily="18" charset="2"/>
              </a:rPr>
              <a:t>salary </a:t>
            </a:r>
            <a:r>
              <a:rPr lang="en-US" altLang="en-US" dirty="0">
                <a:sym typeface="Symbol" panose="05050102010706020507" pitchFamily="18" charset="2"/>
              </a:rPr>
              <a:t>* 1.05</a:t>
            </a:r>
            <a:br>
              <a:rPr lang="en-US" altLang="en-US" dirty="0">
                <a:sym typeface="Symbol" panose="05050102010706020507" pitchFamily="18" charset="2"/>
              </a:rPr>
            </a:br>
            <a:r>
              <a:rPr lang="en-US" altLang="en-US" dirty="0">
                <a:sym typeface="Symbol" panose="05050102010706020507" pitchFamily="18" charset="2"/>
              </a:rPr>
              <a:t>                </a:t>
            </a:r>
            <a:r>
              <a:rPr lang="en-US" altLang="en-US" b="1" dirty="0">
                <a:sym typeface="Symbol" panose="05050102010706020507" pitchFamily="18" charset="2"/>
              </a:rPr>
              <a:t>where </a:t>
            </a:r>
            <a:r>
              <a:rPr lang="en-US" altLang="en-US" i="1" dirty="0">
                <a:sym typeface="Symbol" panose="05050102010706020507" pitchFamily="18" charset="2"/>
              </a:rPr>
              <a:t>salary </a:t>
            </a:r>
            <a:r>
              <a:rPr lang="en-US" altLang="en-US" dirty="0">
                <a:sym typeface="Symbol" panose="05050102010706020507" pitchFamily="18" charset="2"/>
              </a:rPr>
              <a:t>&lt;= 100000;</a:t>
            </a:r>
          </a:p>
          <a:p>
            <a:pPr lvl="1">
              <a:tabLst>
                <a:tab pos="1752600" algn="l"/>
              </a:tabLst>
            </a:pPr>
            <a:r>
              <a:rPr lang="en-US" altLang="en-US" dirty="0">
                <a:sym typeface="Symbol" panose="05050102010706020507" pitchFamily="18" charset="2"/>
              </a:rPr>
              <a:t>The order is important</a:t>
            </a:r>
          </a:p>
          <a:p>
            <a:pPr lvl="1">
              <a:tabLst>
                <a:tab pos="1752600" algn="l"/>
              </a:tabLst>
            </a:pPr>
            <a:r>
              <a:rPr lang="en-US" altLang="en-US" dirty="0">
                <a:sym typeface="Symbol" panose="05050102010706020507" pitchFamily="18" charset="2"/>
              </a:rPr>
              <a:t>Can be done better using the </a:t>
            </a:r>
            <a:r>
              <a:rPr lang="en-US" altLang="en-US" b="1" dirty="0">
                <a:sym typeface="Symbol" panose="05050102010706020507" pitchFamily="18" charset="2"/>
              </a:rPr>
              <a:t>case </a:t>
            </a:r>
            <a:r>
              <a:rPr lang="en-US" altLang="en-US" dirty="0">
                <a:sym typeface="Symbol" panose="05050102010706020507" pitchFamily="18" charset="2"/>
              </a:rPr>
              <a:t>statement (next slide)</a:t>
            </a:r>
          </a:p>
        </p:txBody>
      </p:sp>
    </p:spTree>
    <p:extLst>
      <p:ext uri="{BB962C8B-B14F-4D97-AF65-F5344CB8AC3E}">
        <p14:creationId xmlns:p14="http://schemas.microsoft.com/office/powerpoint/2010/main" val="2409044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D85CF-4C41-A1E9-FFD3-DD12B5CCD3AD}"/>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7D83B854-D042-B788-0879-544BBACDE2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D5451241-C5AE-A75C-CA99-F19AA52E54E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B188338-181D-2877-C28E-11148EA7B2B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F0B1F2DE-0D16-16B9-2683-EC7691D3614A}"/>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Aggregate Functions</a:t>
            </a:r>
          </a:p>
        </p:txBody>
      </p:sp>
      <p:sp>
        <p:nvSpPr>
          <p:cNvPr id="8" name="TextBox 9">
            <a:extLst>
              <a:ext uri="{FF2B5EF4-FFF2-40B4-BE49-F238E27FC236}">
                <a16:creationId xmlns:a16="http://schemas.microsoft.com/office/drawing/2014/main" id="{D162BC94-08B4-D91C-5A1F-93A4C55AA61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2: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30176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ltLang="en-US" dirty="0"/>
              <a:t>Aggregate Functions</a:t>
            </a:r>
          </a:p>
        </p:txBody>
      </p:sp>
      <p:sp>
        <p:nvSpPr>
          <p:cNvPr id="35842" name="Rectangle 3"/>
          <p:cNvSpPr>
            <a:spLocks noGrp="1" noChangeArrowheads="1"/>
          </p:cNvSpPr>
          <p:nvPr>
            <p:ph type="body" idx="1"/>
          </p:nvPr>
        </p:nvSpPr>
        <p:spPr>
          <a:xfrm>
            <a:off x="1719262" y="820341"/>
            <a:ext cx="5440490" cy="2846403"/>
          </a:xfrm>
        </p:spPr>
        <p:txBody>
          <a:bodyPr/>
          <a:lstStyle/>
          <a:p>
            <a:pPr>
              <a:tabLst>
                <a:tab pos="1666875" algn="l"/>
              </a:tabLst>
            </a:pPr>
            <a:r>
              <a:rPr lang="en-US" altLang="en-US" dirty="0"/>
              <a:t>These functions operate on the multiset of values of a column of a relation, and return a value</a:t>
            </a:r>
          </a:p>
          <a:p>
            <a:pPr>
              <a:buNone/>
              <a:tabLst>
                <a:tab pos="1666875" algn="l"/>
              </a:tabLst>
            </a:pPr>
            <a:r>
              <a:rPr lang="en-US" altLang="en-US" dirty="0"/>
              <a:t>		</a:t>
            </a:r>
            <a:r>
              <a:rPr lang="en-US" altLang="en-US" b="1" dirty="0" err="1"/>
              <a:t>avg</a:t>
            </a:r>
            <a:r>
              <a:rPr lang="en-US" altLang="en-US" b="1" dirty="0"/>
              <a:t>: </a:t>
            </a:r>
            <a:r>
              <a:rPr lang="en-US" altLang="en-US" dirty="0"/>
              <a:t>average value</a:t>
            </a:r>
            <a:br>
              <a:rPr lang="en-US" altLang="en-US" dirty="0"/>
            </a:br>
            <a:r>
              <a:rPr lang="en-US" altLang="en-US" dirty="0"/>
              <a:t>	</a:t>
            </a:r>
            <a:r>
              <a:rPr lang="en-US" altLang="en-US" b="1" dirty="0"/>
              <a:t>min:  </a:t>
            </a:r>
            <a:r>
              <a:rPr lang="en-US" altLang="en-US" dirty="0"/>
              <a:t>minimum value</a:t>
            </a:r>
            <a:br>
              <a:rPr lang="en-US" altLang="en-US" dirty="0"/>
            </a:br>
            <a:r>
              <a:rPr lang="en-US" altLang="en-US" dirty="0"/>
              <a:t>	</a:t>
            </a:r>
            <a:r>
              <a:rPr lang="en-US" altLang="en-US" b="1" dirty="0"/>
              <a:t>max:  </a:t>
            </a:r>
            <a:r>
              <a:rPr lang="en-US" altLang="en-US" dirty="0"/>
              <a:t>maximum value</a:t>
            </a:r>
            <a:br>
              <a:rPr lang="en-US" altLang="en-US" dirty="0"/>
            </a:br>
            <a:r>
              <a:rPr lang="en-US" altLang="en-US" dirty="0"/>
              <a:t>	</a:t>
            </a:r>
            <a:r>
              <a:rPr lang="en-US" altLang="en-US" b="1" dirty="0"/>
              <a:t>sum:  </a:t>
            </a:r>
            <a:r>
              <a:rPr lang="en-US" altLang="en-US" dirty="0"/>
              <a:t>sum of values</a:t>
            </a:r>
            <a:br>
              <a:rPr lang="en-US" altLang="en-US" dirty="0"/>
            </a:br>
            <a:r>
              <a:rPr lang="en-US" altLang="en-US" dirty="0"/>
              <a:t>	</a:t>
            </a:r>
            <a:r>
              <a:rPr lang="en-US" altLang="en-US" b="1" dirty="0"/>
              <a:t>count:  </a:t>
            </a:r>
            <a:r>
              <a:rPr lang="en-US" altLang="en-US" dirty="0"/>
              <a:t>number of values</a:t>
            </a:r>
          </a:p>
        </p:txBody>
      </p:sp>
      <p:sp>
        <p:nvSpPr>
          <p:cNvPr id="2" name="TextBox 1">
            <a:extLst>
              <a:ext uri="{FF2B5EF4-FFF2-40B4-BE49-F238E27FC236}">
                <a16:creationId xmlns:a16="http://schemas.microsoft.com/office/drawing/2014/main" id="{C9B17664-4127-EB45-9820-30754D938859}"/>
              </a:ext>
            </a:extLst>
          </p:cNvPr>
          <p:cNvSpPr txBox="1"/>
          <p:nvPr/>
        </p:nvSpPr>
        <p:spPr>
          <a:xfrm>
            <a:off x="1066800" y="3257550"/>
            <a:ext cx="7300460"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Some database implementations have additional aggregate functions.</a:t>
            </a:r>
          </a:p>
        </p:txBody>
      </p:sp>
    </p:spTree>
    <p:extLst>
      <p:ext uri="{BB962C8B-B14F-4D97-AF65-F5344CB8AC3E}">
        <p14:creationId xmlns:p14="http://schemas.microsoft.com/office/powerpoint/2010/main" val="3645404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en-US" altLang="en-US" dirty="0"/>
              <a:t>Aggregate Functions – Group By</a:t>
            </a:r>
          </a:p>
        </p:txBody>
      </p:sp>
      <p:sp>
        <p:nvSpPr>
          <p:cNvPr id="37890" name="Rectangle 3"/>
          <p:cNvSpPr>
            <a:spLocks noGrp="1" noChangeArrowheads="1"/>
          </p:cNvSpPr>
          <p:nvPr>
            <p:ph type="body" idx="1"/>
          </p:nvPr>
        </p:nvSpPr>
        <p:spPr>
          <a:xfrm>
            <a:off x="1719263" y="767954"/>
            <a:ext cx="5925122" cy="969407"/>
          </a:xfrm>
        </p:spPr>
        <p:txBody>
          <a:bodyPr/>
          <a:lstStyle/>
          <a:p>
            <a:pPr>
              <a:tabLst>
                <a:tab pos="469106" algn="l"/>
              </a:tabLst>
            </a:pPr>
            <a:r>
              <a:rPr lang="en-US" altLang="en-US" dirty="0"/>
              <a:t>Find the average salary of instructors in each department</a:t>
            </a:r>
          </a:p>
          <a:p>
            <a:pPr lvl="1">
              <a:tabLst>
                <a:tab pos="469106" algn="l"/>
              </a:tabLst>
            </a:pP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a:t>
            </a:r>
            <a:r>
              <a:rPr lang="en-US" altLang="en-US" dirty="0"/>
              <a:t> </a:t>
            </a:r>
            <a:r>
              <a:rPr lang="en-US" altLang="en-US" i="1" dirty="0" err="1"/>
              <a:t>avg_salary</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buNone/>
              <a:tabLst>
                <a:tab pos="469106" algn="l"/>
              </a:tabLst>
            </a:pPr>
            <a:endParaRPr lang="en-US" altLang="en-US" dirty="0"/>
          </a:p>
          <a:p>
            <a:pPr lvl="1">
              <a:tabLst>
                <a:tab pos="469106" algn="l"/>
              </a:tabLst>
            </a:pPr>
            <a:endParaRPr lang="en-US" altLang="en-US" dirty="0"/>
          </a:p>
          <a:p>
            <a:pPr lvl="1">
              <a:tabLst>
                <a:tab pos="469106" algn="l"/>
              </a:tabLst>
            </a:pPr>
            <a:endParaRPr lang="en-US" altLang="en-US" dirty="0"/>
          </a:p>
        </p:txBody>
      </p:sp>
      <p:pic>
        <p:nvPicPr>
          <p:cNvPr id="37891" name="Picture 4" descr="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4288" y="1885818"/>
            <a:ext cx="2419020" cy="217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3" descr="C:\Users\as668\Desktop\Judi\3_14.jpg"/>
          <p:cNvPicPr>
            <a:picLocks noChangeAspect="1" noChangeArrowheads="1"/>
          </p:cNvPicPr>
          <p:nvPr/>
        </p:nvPicPr>
        <p:blipFill>
          <a:blip r:embed="rId4"/>
          <a:srcRect/>
          <a:stretch>
            <a:fillRect/>
          </a:stretch>
        </p:blipFill>
        <p:spPr bwMode="auto">
          <a:xfrm>
            <a:off x="5623560" y="2346598"/>
            <a:ext cx="1389558" cy="1384424"/>
          </a:xfrm>
          <a:prstGeom prst="rect">
            <a:avLst/>
          </a:prstGeom>
          <a:noFill/>
        </p:spPr>
      </p:pic>
    </p:spTree>
    <p:extLst>
      <p:ext uri="{BB962C8B-B14F-4D97-AF65-F5344CB8AC3E}">
        <p14:creationId xmlns:p14="http://schemas.microsoft.com/office/powerpoint/2010/main" val="11514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39F4CC-3BB6-5149-93C8-F5F5B7A59AAD}"/>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BD304EC7-091C-D043-9814-E437265B341B}"/>
              </a:ext>
            </a:extLst>
          </p:cNvPr>
          <p:cNvSpPr>
            <a:spLocks noGrp="1"/>
          </p:cNvSpPr>
          <p:nvPr>
            <p:ph type="title"/>
          </p:nvPr>
        </p:nvSpPr>
        <p:spPr/>
        <p:txBody>
          <a:bodyPr/>
          <a:lstStyle/>
          <a:p>
            <a:r>
              <a:rPr lang="en-US" dirty="0"/>
              <a:t>Status Updates</a:t>
            </a:r>
          </a:p>
        </p:txBody>
      </p:sp>
    </p:spTree>
    <p:extLst>
      <p:ext uri="{BB962C8B-B14F-4D97-AF65-F5344CB8AC3E}">
        <p14:creationId xmlns:p14="http://schemas.microsoft.com/office/powerpoint/2010/main" val="1175001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A56042-FC93-9B4A-A8F8-1906C49BF2D3}"/>
              </a:ext>
            </a:extLst>
          </p:cNvPr>
          <p:cNvSpPr>
            <a:spLocks noGrp="1"/>
          </p:cNvSpPr>
          <p:nvPr>
            <p:ph idx="1"/>
          </p:nvPr>
        </p:nvSpPr>
        <p:spPr>
          <a:xfrm>
            <a:off x="5715000" y="590550"/>
            <a:ext cx="3276600" cy="4038600"/>
          </a:xfrm>
        </p:spPr>
        <p:txBody>
          <a:bodyPr/>
          <a:lstStyle/>
          <a:p>
            <a:r>
              <a:rPr lang="en-US" sz="1400" dirty="0"/>
              <a:t>GROUP BY column list</a:t>
            </a:r>
          </a:p>
          <a:p>
            <a:pPr lvl="1"/>
            <a:r>
              <a:rPr lang="en-US" sz="1200" dirty="0"/>
              <a:t>Forms partitions containing multiple rows.</a:t>
            </a:r>
          </a:p>
          <a:p>
            <a:pPr lvl="1"/>
            <a:r>
              <a:rPr lang="en-US" sz="1200" dirty="0"/>
              <a:t>All rows in a partition have the same values for the GROUP BY columns.</a:t>
            </a:r>
          </a:p>
          <a:p>
            <a:r>
              <a:rPr lang="en-US" sz="1400" dirty="0"/>
              <a:t>The aggregate functions</a:t>
            </a:r>
          </a:p>
          <a:p>
            <a:pPr lvl="1"/>
            <a:r>
              <a:rPr lang="en-US" sz="1200" dirty="0"/>
              <a:t>Merge the non-group by attributes, which may differ from row to row.</a:t>
            </a:r>
          </a:p>
          <a:p>
            <a:pPr lvl="1"/>
            <a:r>
              <a:rPr lang="en-US" sz="1200" dirty="0"/>
              <a:t>Into a single value for each attribute.</a:t>
            </a:r>
          </a:p>
          <a:p>
            <a:r>
              <a:rPr lang="en-US" sz="1400" dirty="0"/>
              <a:t>The result is one row per distinct set of GROUP BY values.</a:t>
            </a:r>
          </a:p>
          <a:p>
            <a:r>
              <a:rPr lang="en-US" sz="1400" dirty="0"/>
              <a:t>There may be multiple non-GROUP BY COLUMNS, each with its own aggregate function.</a:t>
            </a:r>
          </a:p>
          <a:p>
            <a:r>
              <a:rPr lang="en-US" sz="1400" dirty="0"/>
              <a:t>You can use HAVING in place of WHERE on the GROUP BY result.</a:t>
            </a:r>
          </a:p>
        </p:txBody>
      </p:sp>
      <p:sp>
        <p:nvSpPr>
          <p:cNvPr id="3" name="Title 2">
            <a:extLst>
              <a:ext uri="{FF2B5EF4-FFF2-40B4-BE49-F238E27FC236}">
                <a16:creationId xmlns:a16="http://schemas.microsoft.com/office/drawing/2014/main" id="{E3AEDF0B-BA60-5A4A-A560-816F27BB635B}"/>
              </a:ext>
            </a:extLst>
          </p:cNvPr>
          <p:cNvSpPr>
            <a:spLocks noGrp="1"/>
          </p:cNvSpPr>
          <p:nvPr>
            <p:ph type="title"/>
          </p:nvPr>
        </p:nvSpPr>
        <p:spPr/>
        <p:txBody>
          <a:bodyPr/>
          <a:lstStyle/>
          <a:p>
            <a:r>
              <a:rPr lang="en-US" dirty="0"/>
              <a:t>Another View</a:t>
            </a:r>
          </a:p>
        </p:txBody>
      </p:sp>
      <p:pic>
        <p:nvPicPr>
          <p:cNvPr id="4" name="Picture 3">
            <a:extLst>
              <a:ext uri="{FF2B5EF4-FFF2-40B4-BE49-F238E27FC236}">
                <a16:creationId xmlns:a16="http://schemas.microsoft.com/office/drawing/2014/main" id="{DB9D6BE7-0AA9-D849-9E18-B2619BBAC34D}"/>
              </a:ext>
            </a:extLst>
          </p:cNvPr>
          <p:cNvPicPr>
            <a:picLocks noChangeAspect="1"/>
          </p:cNvPicPr>
          <p:nvPr/>
        </p:nvPicPr>
        <p:blipFill>
          <a:blip r:embed="rId2"/>
          <a:stretch>
            <a:fillRect/>
          </a:stretch>
        </p:blipFill>
        <p:spPr>
          <a:xfrm>
            <a:off x="304800" y="895350"/>
            <a:ext cx="5254910" cy="3562350"/>
          </a:xfrm>
          <a:prstGeom prst="rect">
            <a:avLst/>
          </a:prstGeom>
        </p:spPr>
      </p:pic>
    </p:spTree>
    <p:extLst>
      <p:ext uri="{BB962C8B-B14F-4D97-AF65-F5344CB8AC3E}">
        <p14:creationId xmlns:p14="http://schemas.microsoft.com/office/powerpoint/2010/main" val="3894945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ltLang="en-US" dirty="0"/>
              <a:t>Aggregate Functions Examples</a:t>
            </a:r>
          </a:p>
        </p:txBody>
      </p:sp>
      <p:sp>
        <p:nvSpPr>
          <p:cNvPr id="36866" name="Rectangle 3"/>
          <p:cNvSpPr>
            <a:spLocks noGrp="1" noChangeArrowheads="1"/>
          </p:cNvSpPr>
          <p:nvPr>
            <p:ph type="body" idx="1"/>
          </p:nvPr>
        </p:nvSpPr>
        <p:spPr>
          <a:xfrm>
            <a:off x="1719263" y="831057"/>
            <a:ext cx="5761435" cy="3603784"/>
          </a:xfrm>
        </p:spPr>
        <p:txBody>
          <a:bodyPr/>
          <a:lstStyle/>
          <a:p>
            <a:pPr>
              <a:tabLst>
                <a:tab pos="1283494" algn="l"/>
              </a:tabLst>
            </a:pPr>
            <a:r>
              <a:rPr lang="en-US" altLang="en-US" dirty="0"/>
              <a:t>Find the average salary of instructors in the Computer Science department </a:t>
            </a:r>
          </a:p>
          <a:p>
            <a:pPr lvl="1">
              <a:tabLst>
                <a:tab pos="1283494" algn="l"/>
              </a:tabLst>
            </a:pP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err="1"/>
              <a:t>dept_name</a:t>
            </a:r>
            <a:r>
              <a:rPr lang="en-US" altLang="en-US" dirty="0"/>
              <a:t>= 'Comp. Sci.';</a:t>
            </a:r>
          </a:p>
          <a:p>
            <a:pPr>
              <a:tabLst>
                <a:tab pos="1283494" algn="l"/>
              </a:tabLst>
            </a:pPr>
            <a:r>
              <a:rPr kumimoji="0" lang="en-US" altLang="en-US" dirty="0"/>
              <a:t>Find the total number of instructors who teach a course in the Spring 2018 semester</a:t>
            </a:r>
          </a:p>
          <a:p>
            <a:pPr lvl="1">
              <a:tabLst>
                <a:tab pos="1283494" algn="l"/>
              </a:tabLst>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br>
              <a:rPr kumimoji="0" lang="en-US" altLang="en-US" dirty="0"/>
            </a:br>
            <a:r>
              <a:rPr kumimoji="0" lang="en-US" altLang="en-US" b="1" dirty="0"/>
              <a:t>from </a:t>
            </a:r>
            <a:r>
              <a:rPr kumimoji="0" lang="en-US" altLang="en-US" i="1" dirty="0"/>
              <a:t>teaches</a:t>
            </a:r>
            <a:br>
              <a:rPr kumimoji="0" lang="en-US" altLang="en-US" i="1" dirty="0"/>
            </a:br>
            <a:r>
              <a:rPr kumimoji="0" lang="en-US" altLang="en-US" b="1" dirty="0"/>
              <a:t>where </a:t>
            </a:r>
            <a:r>
              <a:rPr kumimoji="0" lang="en-US" altLang="en-US" i="1" dirty="0"/>
              <a:t>semester </a:t>
            </a:r>
            <a:r>
              <a:rPr kumimoji="0" lang="en-US" altLang="en-US" dirty="0"/>
              <a:t>= 'Spring' </a:t>
            </a:r>
            <a:r>
              <a:rPr kumimoji="0" lang="en-US" altLang="en-US" b="1" dirty="0"/>
              <a:t>and </a:t>
            </a:r>
            <a:r>
              <a:rPr kumimoji="0" lang="en-US" altLang="en-US" i="1" dirty="0"/>
              <a:t>year </a:t>
            </a:r>
            <a:r>
              <a:rPr kumimoji="0" lang="en-US" altLang="en-US" dirty="0"/>
              <a:t>= 2018;</a:t>
            </a:r>
          </a:p>
          <a:p>
            <a:pPr>
              <a:tabLst>
                <a:tab pos="1283494" algn="l"/>
              </a:tabLst>
            </a:pPr>
            <a:r>
              <a:rPr kumimoji="0" lang="en-US" altLang="en-US" dirty="0"/>
              <a:t>Find the number of tuples in the </a:t>
            </a:r>
            <a:r>
              <a:rPr kumimoji="0" lang="en-US" altLang="en-US" i="1" dirty="0"/>
              <a:t>course </a:t>
            </a:r>
            <a:r>
              <a:rPr kumimoji="0" lang="en-US" altLang="en-US" dirty="0"/>
              <a:t>relation</a:t>
            </a:r>
          </a:p>
          <a:p>
            <a:pPr lvl="1">
              <a:tabLst>
                <a:tab pos="1283494" algn="l"/>
              </a:tabLst>
            </a:pPr>
            <a:r>
              <a:rPr kumimoji="0" lang="en-US" altLang="en-US" b="1" dirty="0"/>
              <a:t>select count </a:t>
            </a:r>
            <a:r>
              <a:rPr kumimoji="0" lang="en-US" altLang="en-US" dirty="0"/>
              <a:t>(*)</a:t>
            </a:r>
            <a:br>
              <a:rPr kumimoji="0" lang="en-US" altLang="en-US" dirty="0"/>
            </a:br>
            <a:r>
              <a:rPr kumimoji="0" lang="en-US" altLang="en-US" b="1" dirty="0"/>
              <a:t>from </a:t>
            </a:r>
            <a:r>
              <a:rPr kumimoji="0" lang="en-US" altLang="en-US" i="1" dirty="0"/>
              <a:t>course</a:t>
            </a:r>
            <a:r>
              <a:rPr kumimoji="0" lang="en-US" altLang="en-US" dirty="0"/>
              <a:t>;</a:t>
            </a:r>
          </a:p>
          <a:p>
            <a:pPr lvl="1">
              <a:buNone/>
              <a:tabLst>
                <a:tab pos="1283494" algn="l"/>
              </a:tabLst>
            </a:pPr>
            <a:endParaRPr kumimoji="0" lang="en-US" altLang="en-US" dirty="0"/>
          </a:p>
          <a:p>
            <a:pPr>
              <a:tabLst>
                <a:tab pos="1283494" algn="l"/>
              </a:tabLst>
            </a:pPr>
            <a:endParaRPr lang="en-US" altLang="en-US" dirty="0"/>
          </a:p>
        </p:txBody>
      </p:sp>
      <p:sp>
        <p:nvSpPr>
          <p:cNvPr id="36867" name="Text Box 4"/>
          <p:cNvSpPr txBox="1">
            <a:spLocks noChangeArrowheads="1"/>
          </p:cNvSpPr>
          <p:nvPr/>
        </p:nvSpPr>
        <p:spPr bwMode="auto">
          <a:xfrm>
            <a:off x="1712119" y="210978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7281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r>
              <a:rPr lang="en-US" altLang="en-US" dirty="0"/>
              <a:t>Aggregation (Cont.)</a:t>
            </a:r>
          </a:p>
        </p:txBody>
      </p:sp>
      <p:sp>
        <p:nvSpPr>
          <p:cNvPr id="38914" name="Text Box 3"/>
          <p:cNvSpPr>
            <a:spLocks noGrp="1" noChangeArrowheads="1"/>
          </p:cNvSpPr>
          <p:nvPr>
            <p:ph type="body" idx="1"/>
          </p:nvPr>
        </p:nvSpPr>
        <p:spPr>
          <a:xfrm>
            <a:off x="1719263" y="820342"/>
            <a:ext cx="5742241" cy="2508074"/>
          </a:xfrm>
        </p:spPr>
        <p:txBody>
          <a:bodyPr/>
          <a:lstStyle/>
          <a:p>
            <a:r>
              <a:rPr lang="en-US" altLang="en-US" dirty="0"/>
              <a:t>Attributes in </a:t>
            </a:r>
            <a:r>
              <a:rPr lang="en-US" altLang="en-US" b="1" dirty="0"/>
              <a:t>select </a:t>
            </a:r>
            <a:r>
              <a:rPr lang="en-US" altLang="en-US" dirty="0"/>
              <a:t>clause outside of aggregate functions must appear in </a:t>
            </a:r>
            <a:r>
              <a:rPr lang="en-US" altLang="en-US" b="1" dirty="0"/>
              <a:t>group by</a:t>
            </a:r>
            <a:r>
              <a:rPr lang="en-US" altLang="en-US" dirty="0"/>
              <a:t> list</a:t>
            </a:r>
          </a:p>
          <a:p>
            <a:pPr lvl="1"/>
            <a:r>
              <a:rPr lang="en-US" altLang="en-US" dirty="0"/>
              <a:t>/* erroneous query */</a:t>
            </a:r>
            <a:br>
              <a:rPr lang="en-US" altLang="en-US" dirty="0"/>
            </a:br>
            <a:r>
              <a:rPr lang="en-US" altLang="en-US" b="1" dirty="0"/>
              <a:t>select </a:t>
            </a:r>
            <a:r>
              <a:rPr lang="en-US" altLang="en-US" i="1" dirty="0"/>
              <a:t>dept_name</a:t>
            </a:r>
            <a:r>
              <a:rPr lang="en-US" altLang="en-US" dirty="0"/>
              <a:t>, </a:t>
            </a:r>
            <a:r>
              <a:rPr lang="en-US" altLang="en-US" i="1" dirty="0"/>
              <a:t>ID</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group by </a:t>
            </a:r>
            <a:r>
              <a:rPr lang="en-US" altLang="en-US" i="1" dirty="0"/>
              <a:t>dept_name</a:t>
            </a:r>
            <a:r>
              <a:rPr lang="en-US" altLang="en-US" dirty="0"/>
              <a:t>;</a:t>
            </a:r>
          </a:p>
          <a:p>
            <a:pPr lvl="1"/>
            <a:endParaRPr lang="en-US" altLang="en-US" dirty="0"/>
          </a:p>
        </p:txBody>
      </p:sp>
    </p:spTree>
    <p:extLst>
      <p:ext uri="{BB962C8B-B14F-4D97-AF65-F5344CB8AC3E}">
        <p14:creationId xmlns:p14="http://schemas.microsoft.com/office/powerpoint/2010/main" val="855857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835944" y="72629"/>
            <a:ext cx="6057900" cy="457200"/>
          </a:xfrm>
        </p:spPr>
        <p:txBody>
          <a:bodyPr/>
          <a:lstStyle/>
          <a:p>
            <a:r>
              <a:rPr lang="en-US" altLang="en-US" dirty="0"/>
              <a:t>Aggregate Functions – Having Clause</a:t>
            </a:r>
          </a:p>
        </p:txBody>
      </p:sp>
      <p:sp>
        <p:nvSpPr>
          <p:cNvPr id="39938" name="Rectangle 3"/>
          <p:cNvSpPr>
            <a:spLocks noGrp="1" noChangeArrowheads="1"/>
          </p:cNvSpPr>
          <p:nvPr>
            <p:ph type="body" idx="1"/>
          </p:nvPr>
        </p:nvSpPr>
        <p:spPr>
          <a:xfrm>
            <a:off x="1735585" y="895351"/>
            <a:ext cx="5872223" cy="2423921"/>
          </a:xfrm>
        </p:spPr>
        <p:txBody>
          <a:bodyPr/>
          <a:lstStyle/>
          <a:p>
            <a:pPr>
              <a:tabLst>
                <a:tab pos="1116806" algn="l"/>
              </a:tabLst>
            </a:pPr>
            <a:r>
              <a:rPr lang="en-US" altLang="en-US" dirty="0"/>
              <a:t>Find the names and average salaries of all departments whose average salary is greater than 42000</a:t>
            </a:r>
          </a:p>
          <a:p>
            <a:pPr>
              <a:tabLst>
                <a:tab pos="1116806" algn="l"/>
              </a:tabLst>
            </a:pPr>
            <a:endParaRPr lang="en-US" altLang="en-US" dirty="0"/>
          </a:p>
          <a:p>
            <a:pPr>
              <a:tabLst>
                <a:tab pos="1116806" algn="l"/>
              </a:tabLst>
            </a:pPr>
            <a:endParaRPr lang="en-US" altLang="en-US" dirty="0"/>
          </a:p>
          <a:p>
            <a:pPr>
              <a:tabLst>
                <a:tab pos="1116806" algn="l"/>
              </a:tabLst>
            </a:pPr>
            <a:endParaRPr lang="en-US" altLang="en-US" dirty="0"/>
          </a:p>
          <a:p>
            <a:pPr>
              <a:tabLst>
                <a:tab pos="1116806" algn="l"/>
              </a:tabLst>
            </a:pPr>
            <a:endParaRPr lang="en-US" altLang="en-US" sz="600" dirty="0"/>
          </a:p>
          <a:p>
            <a:pPr>
              <a:tabLst>
                <a:tab pos="1116806" algn="l"/>
              </a:tabLst>
            </a:pPr>
            <a:r>
              <a:rPr lang="en-US" altLang="en-US" dirty="0"/>
              <a:t>Note: predicates in the </a:t>
            </a:r>
            <a:r>
              <a:rPr lang="en-US" altLang="en-US" b="1" dirty="0"/>
              <a:t>having</a:t>
            </a:r>
            <a:r>
              <a:rPr lang="en-US" altLang="en-US" dirty="0"/>
              <a:t> clause are applied after the formation of groups whereas predicates in the </a:t>
            </a:r>
            <a:r>
              <a:rPr lang="en-US" altLang="en-US" b="1" dirty="0"/>
              <a:t>where</a:t>
            </a:r>
            <a:r>
              <a:rPr lang="en-US" altLang="en-US" dirty="0"/>
              <a:t> clause are applied before forming groups</a:t>
            </a:r>
          </a:p>
        </p:txBody>
      </p:sp>
      <p:sp>
        <p:nvSpPr>
          <p:cNvPr id="39940" name="Text Box 5"/>
          <p:cNvSpPr txBox="1">
            <a:spLocks noChangeArrowheads="1"/>
          </p:cNvSpPr>
          <p:nvPr/>
        </p:nvSpPr>
        <p:spPr bwMode="auto">
          <a:xfrm>
            <a:off x="2401491" y="1403033"/>
            <a:ext cx="43957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avg_salary</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having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&gt; 42000;</a:t>
            </a:r>
          </a:p>
        </p:txBody>
      </p:sp>
    </p:spTree>
    <p:extLst>
      <p:ext uri="{BB962C8B-B14F-4D97-AF65-F5344CB8AC3E}">
        <p14:creationId xmlns:p14="http://schemas.microsoft.com/office/powerpoint/2010/main" val="1740320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60468-9792-F365-9FD8-F9F2BA113C4F}"/>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44AEEFD8-6DDA-69C3-3129-1051246C78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648D381-74AF-DB90-0F2B-83F387E8042E}"/>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CFF08903-324C-C4B1-0895-7FAB20A9CE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A5413FC6-ECB5-2E57-2227-1200301A29E1}"/>
              </a:ext>
            </a:extLst>
          </p:cNvPr>
          <p:cNvSpPr txBox="1">
            <a:spLocks noChangeArrowheads="1"/>
          </p:cNvSpPr>
          <p:nvPr/>
        </p:nvSpPr>
        <p:spPr bwMode="auto">
          <a:xfrm>
            <a:off x="-457200" y="14287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 </a:t>
            </a:r>
            <a:r>
              <a:rPr lang="en-US" altLang="en-US" sz="2800" i="1" dirty="0">
                <a:solidFill>
                  <a:prstClr val="white"/>
                </a:solidFill>
              </a:rPr>
              <a:t>with JOINs</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6E03DC9E-1A34-40D9-C1DE-2CC86D89AF4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77071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dirty="0">
                <a:ea typeface="+mj-ea"/>
              </a:rPr>
              <a:t>Joined Relations</a:t>
            </a:r>
          </a:p>
        </p:txBody>
      </p:sp>
      <p:sp>
        <p:nvSpPr>
          <p:cNvPr id="6147" name="Rectangle 3"/>
          <p:cNvSpPr>
            <a:spLocks noGrp="1" noChangeArrowheads="1"/>
          </p:cNvSpPr>
          <p:nvPr>
            <p:ph type="body" idx="1"/>
          </p:nvPr>
        </p:nvSpPr>
        <p:spPr>
          <a:xfrm>
            <a:off x="1719263" y="896134"/>
            <a:ext cx="5689153" cy="3411140"/>
          </a:xfrm>
        </p:spPr>
        <p:txBody>
          <a:bodyPr/>
          <a:lstStyle/>
          <a:p>
            <a:r>
              <a:rPr lang="en-US" altLang="en-US" b="1" dirty="0">
                <a:solidFill>
                  <a:srgbClr val="002060"/>
                </a:solidFill>
                <a:ea typeface="ＭＳ Ｐゴシック" pitchFamily="34" charset="-128"/>
              </a:rPr>
              <a:t>Join operations</a:t>
            </a:r>
            <a:r>
              <a:rPr lang="en-US" altLang="en-US" dirty="0">
                <a:solidFill>
                  <a:srgbClr val="002060"/>
                </a:solidFill>
                <a:ea typeface="ＭＳ Ｐゴシック" pitchFamily="34" charset="-128"/>
              </a:rPr>
              <a:t> </a:t>
            </a:r>
            <a:r>
              <a:rPr lang="en-US" altLang="en-US" dirty="0">
                <a:ea typeface="ＭＳ Ｐゴシック" pitchFamily="34" charset="-128"/>
              </a:rPr>
              <a:t>take two relations and return as a result another relation.</a:t>
            </a:r>
          </a:p>
          <a:p>
            <a:r>
              <a:rPr lang="en-US" altLang="en-US"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dirty="0">
                <a:ea typeface="ＭＳ Ｐゴシック" pitchFamily="34" charset="-128"/>
              </a:rPr>
              <a:t>The join operations are typically used as subquery expressions in the </a:t>
            </a:r>
            <a:r>
              <a:rPr lang="en-US" altLang="en-US" b="1" dirty="0">
                <a:ea typeface="ＭＳ Ｐゴシック" pitchFamily="34" charset="-128"/>
              </a:rPr>
              <a:t>from </a:t>
            </a:r>
            <a:r>
              <a:rPr lang="en-US" altLang="en-US" dirty="0">
                <a:ea typeface="ＭＳ Ｐゴシック" pitchFamily="34" charset="-128"/>
              </a:rPr>
              <a:t>clause</a:t>
            </a:r>
          </a:p>
          <a:p>
            <a:r>
              <a:rPr lang="en-US" altLang="en-US" dirty="0">
                <a:ea typeface="ＭＳ Ｐゴシック" pitchFamily="34" charset="-128"/>
              </a:rPr>
              <a:t>Three types of joins:</a:t>
            </a:r>
          </a:p>
          <a:p>
            <a:pPr lvl="1"/>
            <a:r>
              <a:rPr lang="en-US" altLang="en-US" dirty="0">
                <a:ea typeface="ＭＳ Ｐゴシック" pitchFamily="34" charset="-128"/>
              </a:rPr>
              <a:t>Natural join</a:t>
            </a:r>
          </a:p>
          <a:p>
            <a:pPr lvl="1"/>
            <a:r>
              <a:rPr lang="en-US" altLang="en-US" dirty="0">
                <a:ea typeface="ＭＳ Ｐゴシック" pitchFamily="34" charset="-128"/>
              </a:rPr>
              <a:t>Inner join</a:t>
            </a:r>
          </a:p>
          <a:p>
            <a:pPr lvl="1"/>
            <a:r>
              <a:rPr lang="en-US" altLang="en-US" dirty="0">
                <a:ea typeface="ＭＳ Ｐゴシック" pitchFamily="34" charset="-128"/>
              </a:rPr>
              <a:t>Outer join</a:t>
            </a:r>
          </a:p>
          <a:p>
            <a:pPr lvl="1">
              <a:buFont typeface="Monotype Sorts" charset="2"/>
              <a:buNone/>
            </a:pPr>
            <a:endParaRPr lang="en-US" altLang="en-US" sz="1500" dirty="0">
              <a:ea typeface="ＭＳ Ｐゴシック" pitchFamily="34" charset="-128"/>
            </a:endParaRPr>
          </a:p>
          <a:p>
            <a:endParaRPr lang="en-US" altLang="en-US" dirty="0">
              <a:ea typeface="ＭＳ Ｐゴシック" pitchFamily="34" charset="-128"/>
            </a:endParaRPr>
          </a:p>
        </p:txBody>
      </p:sp>
      <p:sp>
        <p:nvSpPr>
          <p:cNvPr id="2" name="TextBox 1">
            <a:extLst>
              <a:ext uri="{FF2B5EF4-FFF2-40B4-BE49-F238E27FC236}">
                <a16:creationId xmlns:a16="http://schemas.microsoft.com/office/drawing/2014/main" id="{F17E2114-750B-2C49-958F-042F338207CE}"/>
              </a:ext>
            </a:extLst>
          </p:cNvPr>
          <p:cNvSpPr txBox="1"/>
          <p:nvPr/>
        </p:nvSpPr>
        <p:spPr>
          <a:xfrm>
            <a:off x="609600" y="3943350"/>
            <a:ext cx="7460247" cy="830997"/>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also hear terms like </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non-</a:t>
            </a: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equi</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-join, theta join, semi-join,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ask for definitions on exams, but you can just look them up.</a:t>
            </a:r>
          </a:p>
        </p:txBody>
      </p:sp>
    </p:spTree>
    <p:extLst>
      <p:ext uri="{BB962C8B-B14F-4D97-AF65-F5344CB8AC3E}">
        <p14:creationId xmlns:p14="http://schemas.microsoft.com/office/powerpoint/2010/main" val="3786275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Natural Join in SQL</a:t>
            </a:r>
          </a:p>
        </p:txBody>
      </p:sp>
      <p:sp>
        <p:nvSpPr>
          <p:cNvPr id="7171" name="Rectangle 3"/>
          <p:cNvSpPr>
            <a:spLocks noGrp="1" noChangeArrowheads="1"/>
          </p:cNvSpPr>
          <p:nvPr>
            <p:ph type="body" idx="1"/>
          </p:nvPr>
        </p:nvSpPr>
        <p:spPr>
          <a:xfrm>
            <a:off x="1719264" y="809245"/>
            <a:ext cx="5735761" cy="3737372"/>
          </a:xfrm>
        </p:spPr>
        <p:txBody>
          <a:bodyPr/>
          <a:lstStyle/>
          <a:p>
            <a:r>
              <a:rPr lang="en-US" altLang="en-US" dirty="0">
                <a:ea typeface="ＭＳ Ｐゴシック" pitchFamily="34" charset="-128"/>
              </a:rPr>
              <a:t>Natural join matches tuples with the same values for all common attributes, and retains only one copy of each common column.</a:t>
            </a:r>
          </a:p>
          <a:p>
            <a:r>
              <a:rPr lang="en-US" altLang="en-US" dirty="0">
                <a:ea typeface="ＭＳ Ｐゴシック" pitchFamily="34" charset="-128"/>
              </a:rPr>
              <a:t>List the names of instructors along with the course ID of the courses that they taught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students, takes,</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student.ID </a:t>
            </a:r>
            <a:r>
              <a:rPr lang="en-US" altLang="en-US" dirty="0">
                <a:ea typeface="ＭＳ Ｐゴシック" pitchFamily="34" charset="-128"/>
              </a:rPr>
              <a:t>= </a:t>
            </a:r>
            <a:r>
              <a:rPr lang="en-US" altLang="en-US" i="1" dirty="0">
                <a:ea typeface="ＭＳ Ｐゴシック" pitchFamily="34" charset="-128"/>
              </a:rPr>
              <a:t>takes.ID</a:t>
            </a:r>
            <a:r>
              <a:rPr lang="en-US" altLang="en-US" dirty="0">
                <a:ea typeface="ＭＳ Ｐゴシック" pitchFamily="34" charset="-128"/>
              </a:rPr>
              <a:t>;</a:t>
            </a:r>
          </a:p>
          <a:p>
            <a:r>
              <a:rPr lang="en-US" altLang="en-US" dirty="0">
                <a:ea typeface="ＭＳ Ｐゴシック" pitchFamily="34" charset="-128"/>
              </a:rPr>
              <a:t>Same query in SQL with “natural join” construct</a:t>
            </a:r>
          </a:p>
          <a:p>
            <a:pPr lvl="1"/>
            <a:r>
              <a:rPr lang="en-US" altLang="en-US" b="1" dirty="0">
                <a:ea typeface="ＭＳ Ｐゴシック" pitchFamily="34" charset="-128"/>
              </a:rPr>
              <a:t>select </a:t>
            </a:r>
            <a:r>
              <a:rPr lang="en-US" altLang="en-US" i="1" dirty="0">
                <a:ea typeface="ＭＳ Ｐゴシック" pitchFamily="34" charset="-128"/>
              </a:rPr>
              <a:t>name</a:t>
            </a:r>
            <a:r>
              <a:rPr lang="en-US" altLang="en-US" dirty="0">
                <a:ea typeface="ＭＳ Ｐゴシック" pitchFamily="34" charset="-128"/>
              </a:rPr>
              <a:t>,</a:t>
            </a:r>
            <a:r>
              <a:rPr lang="en-US" altLang="en-US" i="1" dirty="0">
                <a:ea typeface="ＭＳ Ｐゴシック" pitchFamily="34" charset="-128"/>
              </a:rPr>
              <a:t> </a:t>
            </a:r>
            <a:r>
              <a:rPr lang="en-US" altLang="en-US" i="1" dirty="0" err="1">
                <a:ea typeface="ＭＳ Ｐゴシック" pitchFamily="34" charset="-128"/>
              </a:rPr>
              <a:t>course_id</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student </a:t>
            </a:r>
            <a:r>
              <a:rPr lang="en-US" altLang="en-US" b="1" dirty="0">
                <a:ea typeface="ＭＳ Ｐゴシック" pitchFamily="34" charset="-128"/>
              </a:rPr>
              <a:t>natural join </a:t>
            </a:r>
            <a:r>
              <a:rPr lang="en-US" altLang="en-US" i="1" dirty="0">
                <a:ea typeface="ＭＳ Ｐゴシック" pitchFamily="34" charset="-128"/>
              </a:rPr>
              <a:t>takes</a:t>
            </a:r>
            <a:r>
              <a:rPr lang="en-US" altLang="en-US" dirty="0">
                <a:ea typeface="ＭＳ Ｐゴシック" pitchFamily="34" charset="-128"/>
              </a:rPr>
              <a:t>;</a:t>
            </a:r>
          </a:p>
          <a:p>
            <a:pPr>
              <a:buFont typeface="Monotype Sorts" charset="2"/>
              <a:buNone/>
            </a:pPr>
            <a:endParaRPr lang="en-US" altLang="en-US" dirty="0">
              <a:ea typeface="ＭＳ Ｐゴシック" pitchFamily="34" charset="-128"/>
            </a:endParaRPr>
          </a:p>
        </p:txBody>
      </p:sp>
    </p:spTree>
    <p:extLst>
      <p:ext uri="{BB962C8B-B14F-4D97-AF65-F5344CB8AC3E}">
        <p14:creationId xmlns:p14="http://schemas.microsoft.com/office/powerpoint/2010/main" val="325768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Natural Join in SQL (Cont.)</a:t>
            </a:r>
          </a:p>
        </p:txBody>
      </p:sp>
      <p:sp>
        <p:nvSpPr>
          <p:cNvPr id="7171" name="Rectangle 3"/>
          <p:cNvSpPr>
            <a:spLocks noGrp="1" noChangeArrowheads="1"/>
          </p:cNvSpPr>
          <p:nvPr>
            <p:ph type="body" idx="1"/>
          </p:nvPr>
        </p:nvSpPr>
        <p:spPr>
          <a:xfrm>
            <a:off x="1719263" y="918973"/>
            <a:ext cx="5729102" cy="2656332"/>
          </a:xfrm>
        </p:spPr>
        <p:txBody>
          <a:bodyPr/>
          <a:lstStyle/>
          <a:p>
            <a:r>
              <a:rPr lang="en-US" altLang="en-US" dirty="0">
                <a:ea typeface="ＭＳ Ｐゴシック" pitchFamily="34" charset="-128"/>
              </a:rPr>
              <a:t>The </a:t>
            </a:r>
            <a:r>
              <a:rPr lang="en-US" altLang="en-US" b="1" dirty="0">
                <a:ea typeface="ＭＳ Ｐゴシック" pitchFamily="34" charset="-128"/>
              </a:rPr>
              <a:t>from</a:t>
            </a:r>
            <a:r>
              <a:rPr lang="en-US" altLang="en-US" dirty="0">
                <a:ea typeface="ＭＳ Ｐゴシック" pitchFamily="34" charset="-128"/>
              </a:rPr>
              <a:t> clause can have multiple relations combined using natural join:</a:t>
            </a:r>
          </a:p>
          <a:p>
            <a:pPr lvl="1">
              <a:buNone/>
            </a:pPr>
            <a:r>
              <a:rPr lang="en-US" altLang="en-US" b="1" dirty="0">
                <a:ea typeface="ＭＳ Ｐゴシック" pitchFamily="34" charset="-128"/>
              </a:rPr>
              <a:t>     select </a:t>
            </a:r>
            <a:r>
              <a:rPr lang="en-US" altLang="en-US" i="1" dirty="0">
                <a:ea typeface="ＭＳ Ｐゴシック" pitchFamily="34" charset="-128"/>
              </a:rPr>
              <a:t> A</a:t>
            </a:r>
            <a:r>
              <a:rPr lang="en-US" altLang="en-US" i="1" baseline="-25000" dirty="0">
                <a:ea typeface="ＭＳ Ｐゴシック" pitchFamily="34" charset="-128"/>
              </a:rPr>
              <a:t>1</a:t>
            </a:r>
            <a:r>
              <a:rPr lang="en-US" altLang="en-US" i="1" dirty="0">
                <a:ea typeface="ＭＳ Ｐゴシック" pitchFamily="34" charset="-128"/>
              </a:rPr>
              <a:t>, A</a:t>
            </a:r>
            <a:r>
              <a:rPr lang="en-US" altLang="en-US" i="1" baseline="-25000" dirty="0">
                <a:ea typeface="ＭＳ Ｐゴシック" pitchFamily="34" charset="-128"/>
              </a:rPr>
              <a:t>2</a:t>
            </a:r>
            <a:r>
              <a:rPr lang="en-US" altLang="en-US" i="1" dirty="0">
                <a:ea typeface="ＭＳ Ｐゴシック" pitchFamily="34" charset="-128"/>
              </a:rPr>
              <a:t>, … A</a:t>
            </a:r>
            <a:r>
              <a:rPr lang="en-US" altLang="en-US" i="1" baseline="-25000" dirty="0">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from </a:t>
            </a:r>
            <a:r>
              <a:rPr lang="en-US" altLang="en-US" i="1" dirty="0">
                <a:ea typeface="ＭＳ Ｐゴシック" pitchFamily="34" charset="-128"/>
              </a:rPr>
              <a:t> r</a:t>
            </a:r>
            <a:r>
              <a:rPr lang="en-US" altLang="en-US" i="1" baseline="-25000" dirty="0">
                <a:ea typeface="ＭＳ Ｐゴシック" pitchFamily="34" charset="-128"/>
              </a:rPr>
              <a:t>1</a:t>
            </a:r>
            <a:r>
              <a:rPr lang="en-US" altLang="en-US" i="1" dirty="0">
                <a:ea typeface="ＭＳ Ｐゴシック" pitchFamily="34" charset="-128"/>
              </a:rPr>
              <a:t>  </a:t>
            </a:r>
            <a:r>
              <a:rPr lang="en-US" altLang="en-US" b="1" dirty="0">
                <a:ea typeface="ＭＳ Ｐゴシック" pitchFamily="34" charset="-128"/>
              </a:rPr>
              <a:t>natural join </a:t>
            </a:r>
            <a:r>
              <a:rPr lang="en-US" altLang="en-US" i="1" dirty="0">
                <a:ea typeface="ＭＳ Ｐゴシック" pitchFamily="34" charset="-128"/>
              </a:rPr>
              <a:t>r</a:t>
            </a:r>
            <a:r>
              <a:rPr lang="en-US" altLang="en-US" i="1" baseline="-25000" dirty="0">
                <a:ea typeface="ＭＳ Ｐゴシック" pitchFamily="34" charset="-128"/>
              </a:rPr>
              <a:t>2</a:t>
            </a:r>
            <a:r>
              <a:rPr lang="en-US" altLang="en-US" i="1" dirty="0">
                <a:ea typeface="ＭＳ Ｐゴシック" pitchFamily="34" charset="-128"/>
              </a:rPr>
              <a:t> </a:t>
            </a:r>
            <a:r>
              <a:rPr lang="en-US" altLang="en-US" b="1" dirty="0">
                <a:ea typeface="ＭＳ Ｐゴシック" pitchFamily="34" charset="-128"/>
              </a:rPr>
              <a:t>natural join </a:t>
            </a:r>
            <a:r>
              <a:rPr lang="en-US" altLang="en-US" b="1" i="1" dirty="0">
                <a:ea typeface="ＭＳ Ｐゴシック" pitchFamily="34" charset="-128"/>
              </a:rPr>
              <a:t>.. </a:t>
            </a:r>
            <a:r>
              <a:rPr lang="en-US" altLang="en-US" b="1" dirty="0">
                <a:ea typeface="ＭＳ Ｐゴシック" pitchFamily="34" charset="-128"/>
              </a:rPr>
              <a:t>natural join </a:t>
            </a:r>
            <a:r>
              <a:rPr lang="en-US" altLang="en-US" dirty="0" err="1">
                <a:ea typeface="ＭＳ Ｐゴシック" pitchFamily="34" charset="-128"/>
              </a:rPr>
              <a:t>r</a:t>
            </a:r>
            <a:r>
              <a:rPr lang="en-US" altLang="en-US" baseline="-25000" dirty="0" err="1">
                <a:ea typeface="ＭＳ Ｐゴシック" pitchFamily="34" charset="-128"/>
              </a:rPr>
              <a:t>n</a:t>
            </a:r>
            <a:br>
              <a:rPr lang="en-US" altLang="en-US" i="1" dirty="0">
                <a:ea typeface="ＭＳ Ｐゴシック" pitchFamily="34" charset="-128"/>
              </a:rPr>
            </a:br>
            <a:r>
              <a:rPr lang="en-US" altLang="en-US" b="1" dirty="0">
                <a:ea typeface="ＭＳ Ｐゴシック" pitchFamily="34" charset="-128"/>
              </a:rPr>
              <a:t>where  </a:t>
            </a:r>
            <a:r>
              <a:rPr lang="en-US" altLang="en-US" i="1" dirty="0">
                <a:ea typeface="ＭＳ Ｐゴシック" pitchFamily="34" charset="-128"/>
              </a:rPr>
              <a:t>P </a:t>
            </a:r>
            <a:r>
              <a:rPr lang="en-US" altLang="en-US" dirty="0">
                <a:ea typeface="ＭＳ Ｐゴシック" pitchFamily="34" charset="-128"/>
              </a:rPr>
              <a:t>;</a:t>
            </a:r>
          </a:p>
          <a:p>
            <a:pPr>
              <a:buNone/>
            </a:pPr>
            <a:endParaRPr lang="en-US" altLang="en-US" dirty="0">
              <a:ea typeface="ＭＳ Ｐゴシック" pitchFamily="34" charset="-128"/>
            </a:endParaRPr>
          </a:p>
          <a:p>
            <a:pPr>
              <a:buFont typeface="Monotype Sorts" charset="2"/>
              <a:buNone/>
            </a:pPr>
            <a:endParaRPr lang="en-US" altLang="en-US" dirty="0">
              <a:ea typeface="ＭＳ Ｐゴシック" pitchFamily="34" charset="-128"/>
            </a:endParaRPr>
          </a:p>
        </p:txBody>
      </p:sp>
    </p:spTree>
    <p:extLst>
      <p:ext uri="{BB962C8B-B14F-4D97-AF65-F5344CB8AC3E}">
        <p14:creationId xmlns:p14="http://schemas.microsoft.com/office/powerpoint/2010/main" val="860460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861265" y="1194239"/>
            <a:ext cx="3467826" cy="3086101"/>
          </a:xfrm>
          <a:prstGeom prst="rect">
            <a:avLst/>
          </a:prstGeom>
          <a:noFill/>
        </p:spPr>
      </p:pic>
    </p:spTree>
    <p:extLst>
      <p:ext uri="{BB962C8B-B14F-4D97-AF65-F5344CB8AC3E}">
        <p14:creationId xmlns:p14="http://schemas.microsoft.com/office/powerpoint/2010/main" val="32119612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689727" y="886811"/>
            <a:ext cx="3194759" cy="3843900"/>
          </a:xfrm>
          <a:prstGeom prst="rect">
            <a:avLst/>
          </a:prstGeom>
          <a:noFill/>
        </p:spPr>
      </p:pic>
    </p:spTree>
    <p:extLst>
      <p:ext uri="{BB962C8B-B14F-4D97-AF65-F5344CB8AC3E}">
        <p14:creationId xmlns:p14="http://schemas.microsoft.com/office/powerpoint/2010/main" val="256960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(Part 2)</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3: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b="0" i="1" dirty="0">
                <a:ea typeface="+mj-ea"/>
              </a:rPr>
              <a:t>student</a:t>
            </a:r>
            <a:r>
              <a:rPr lang="en-US" dirty="0">
                <a:ea typeface="+mj-ea"/>
              </a:rPr>
              <a:t> natural join </a:t>
            </a:r>
            <a:r>
              <a:rPr lang="en-US"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762900" y="882447"/>
            <a:ext cx="4307641" cy="3578827"/>
          </a:xfrm>
          <a:prstGeom prst="rect">
            <a:avLst/>
          </a:prstGeom>
          <a:noFill/>
        </p:spPr>
      </p:pic>
    </p:spTree>
    <p:extLst>
      <p:ext uri="{BB962C8B-B14F-4D97-AF65-F5344CB8AC3E}">
        <p14:creationId xmlns:p14="http://schemas.microsoft.com/office/powerpoint/2010/main" val="41583111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dirty="0"/>
              <a:t>Dangerous in Natural Join</a:t>
            </a:r>
          </a:p>
        </p:txBody>
      </p:sp>
      <p:sp>
        <p:nvSpPr>
          <p:cNvPr id="7171" name="Rectangle 3"/>
          <p:cNvSpPr>
            <a:spLocks noGrp="1" noChangeArrowheads="1"/>
          </p:cNvSpPr>
          <p:nvPr>
            <p:ph type="body" idx="1"/>
          </p:nvPr>
        </p:nvSpPr>
        <p:spPr>
          <a:xfrm>
            <a:off x="1719263" y="827401"/>
            <a:ext cx="5751386" cy="3708024"/>
          </a:xfrm>
        </p:spPr>
        <p:txBody>
          <a:bodyPr/>
          <a:lstStyle/>
          <a:p>
            <a:r>
              <a:rPr lang="en-US" dirty="0"/>
              <a:t>Beware of unrelated attributes with same name which get equated incorrectly</a:t>
            </a:r>
          </a:p>
          <a:p>
            <a:r>
              <a:rPr lang="en-US" altLang="en-US" dirty="0">
                <a:ea typeface="ＭＳ Ｐゴシック" pitchFamily="34" charset="-128"/>
              </a:rPr>
              <a:t> </a:t>
            </a:r>
            <a:r>
              <a:rPr lang="en-US" dirty="0"/>
              <a:t>Example -- List the names of students instructors along with the titles of courses that they have taken</a:t>
            </a:r>
          </a:p>
          <a:p>
            <a:pPr lvl="1"/>
            <a:r>
              <a:rPr lang="en-US" dirty="0"/>
              <a:t>Correct version</a:t>
            </a:r>
          </a:p>
          <a:p>
            <a:pPr lvl="1">
              <a:buNone/>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a:t>
            </a:r>
            <a:r>
              <a:rPr lang="en-US" dirty="0"/>
              <a:t>, </a:t>
            </a:r>
            <a:r>
              <a:rPr lang="en-US" i="1" dirty="0"/>
              <a:t>course</a:t>
            </a:r>
            <a:br>
              <a:rPr lang="en-US" i="1" dirty="0"/>
            </a:br>
            <a:r>
              <a:rPr lang="en-US" i="1" dirty="0"/>
              <a:t>       </a:t>
            </a:r>
            <a:r>
              <a:rPr lang="en-US" b="1" dirty="0"/>
              <a:t>where </a:t>
            </a:r>
            <a:r>
              <a:rPr lang="en-US" i="1" dirty="0" err="1"/>
              <a:t>takes</a:t>
            </a:r>
            <a:r>
              <a:rPr lang="en-US" dirty="0" err="1"/>
              <a:t>.</a:t>
            </a:r>
            <a:r>
              <a:rPr lang="en-US" i="1" dirty="0" err="1"/>
              <a:t>course_id</a:t>
            </a:r>
            <a:r>
              <a:rPr lang="en-US" i="1" dirty="0"/>
              <a:t> </a:t>
            </a:r>
            <a:r>
              <a:rPr lang="en-US" dirty="0"/>
              <a:t>= </a:t>
            </a:r>
            <a:r>
              <a:rPr lang="en-US" i="1" dirty="0" err="1"/>
              <a:t>course</a:t>
            </a:r>
            <a:r>
              <a:rPr lang="en-US" dirty="0" err="1"/>
              <a:t>.</a:t>
            </a:r>
            <a:r>
              <a:rPr lang="en-US" i="1" dirty="0" err="1"/>
              <a:t>course_id</a:t>
            </a:r>
            <a:r>
              <a:rPr lang="en-US" dirty="0"/>
              <a:t>;</a:t>
            </a:r>
          </a:p>
          <a:p>
            <a:pPr lvl="1"/>
            <a:r>
              <a:rPr lang="en-US" dirty="0"/>
              <a:t>Incorrect version</a:t>
            </a:r>
          </a:p>
          <a:p>
            <a:pPr lvl="2">
              <a:buFont typeface="Webdings" pitchFamily="18" charset="2"/>
              <a:buNone/>
              <a:defRPr/>
            </a:pPr>
            <a:r>
              <a:rPr lang="en-US" b="1" dirty="0"/>
              <a:t>       select </a:t>
            </a:r>
            <a:r>
              <a:rPr lang="en-US" i="1" dirty="0"/>
              <a:t>name</a:t>
            </a:r>
            <a:r>
              <a:rPr lang="en-US" dirty="0"/>
              <a:t>, </a:t>
            </a:r>
            <a:r>
              <a:rPr lang="en-US" i="1" dirty="0"/>
              <a:t>title</a:t>
            </a:r>
            <a:br>
              <a:rPr lang="en-US" i="1" dirty="0"/>
            </a:br>
            <a:r>
              <a:rPr lang="en-US" i="1" dirty="0"/>
              <a:t>   </a:t>
            </a:r>
            <a:r>
              <a:rPr lang="en-US" b="1" dirty="0"/>
              <a:t>from </a:t>
            </a:r>
            <a:r>
              <a:rPr lang="en-US" i="1" dirty="0"/>
              <a:t>student </a:t>
            </a:r>
            <a:r>
              <a:rPr lang="en-US" b="1" dirty="0"/>
              <a:t>natural join </a:t>
            </a:r>
            <a:r>
              <a:rPr lang="en-US" i="1" dirty="0"/>
              <a:t>takes </a:t>
            </a:r>
            <a:r>
              <a:rPr lang="en-US" b="1" dirty="0"/>
              <a:t>natural join </a:t>
            </a:r>
            <a:r>
              <a:rPr lang="en-US" i="1" dirty="0"/>
              <a:t>course</a:t>
            </a:r>
            <a:r>
              <a:rPr lang="en-US" dirty="0"/>
              <a:t>;</a:t>
            </a:r>
          </a:p>
          <a:p>
            <a:pPr lvl="2">
              <a:defRPr/>
            </a:pPr>
            <a:r>
              <a:rPr lang="en-US" dirty="0"/>
              <a:t>This query omits all (student name, course title) pairs where the student takes a course in a department other than the student's own department. </a:t>
            </a:r>
          </a:p>
          <a:p>
            <a:pPr lvl="2">
              <a:defRPr/>
            </a:pPr>
            <a:r>
              <a:rPr lang="en-US" dirty="0"/>
              <a:t>The  correct  version (above), correctly outputs such pairs.</a:t>
            </a:r>
          </a:p>
          <a:p>
            <a:pPr lvl="1"/>
            <a:endParaRPr lang="en-US" sz="1200" dirty="0"/>
          </a:p>
          <a:p>
            <a:pPr lvl="1"/>
            <a:endParaRPr lang="en-US" altLang="en-US" dirty="0">
              <a:ea typeface="ＭＳ Ｐゴシック" pitchFamily="34" charset="-128"/>
            </a:endParaRPr>
          </a:p>
        </p:txBody>
      </p:sp>
    </p:spTree>
    <p:extLst>
      <p:ext uri="{BB962C8B-B14F-4D97-AF65-F5344CB8AC3E}">
        <p14:creationId xmlns:p14="http://schemas.microsoft.com/office/powerpoint/2010/main" val="916243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Natural Join with Using Clause</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38632"/>
            <a:ext cx="5809001" cy="2261185"/>
          </a:xfrm>
        </p:spPr>
        <p:txBody>
          <a:bodyPr vert="horz" wrap="square" lIns="68580" tIns="34290" rIns="68580" bIns="34290" numCol="1" anchor="t" anchorCtr="0" compatLnSpc="1">
            <a:prstTxWarp prst="textNoShape">
              <a:avLst/>
            </a:prstTxWarp>
          </a:bodyPr>
          <a:lstStyle/>
          <a:p>
            <a:pPr indent="-274320"/>
            <a:r>
              <a:rPr lang="en-US" dirty="0"/>
              <a:t>To avoid the danger of equating attributes erroneously, we can use the “</a:t>
            </a:r>
            <a:r>
              <a:rPr lang="en-US" b="1" dirty="0"/>
              <a:t>using</a:t>
            </a:r>
            <a:r>
              <a:rPr lang="en-US" dirty="0"/>
              <a:t>” construct that allows us to specify exactly which columns should be equated.</a:t>
            </a:r>
          </a:p>
          <a:p>
            <a:pPr indent="-274320"/>
            <a:r>
              <a:rPr lang="en-US" dirty="0"/>
              <a:t>Query example</a:t>
            </a:r>
            <a:endParaRPr lang="en-US" i="1" dirty="0"/>
          </a:p>
          <a:p>
            <a:pPr>
              <a:buNone/>
              <a:defRPr/>
            </a:pPr>
            <a:r>
              <a:rPr lang="en-US" i="1" dirty="0"/>
              <a:t>        </a:t>
            </a:r>
            <a:r>
              <a:rPr lang="en-US" b="1" dirty="0"/>
              <a:t>select </a:t>
            </a:r>
            <a:r>
              <a:rPr lang="en-US" i="1" dirty="0"/>
              <a:t>name</a:t>
            </a:r>
            <a:r>
              <a:rPr lang="en-US" dirty="0"/>
              <a:t>, </a:t>
            </a:r>
            <a:r>
              <a:rPr lang="en-US" i="1" dirty="0"/>
              <a:t>title</a:t>
            </a:r>
            <a:br>
              <a:rPr lang="en-US" i="1" dirty="0"/>
            </a:br>
            <a:r>
              <a:rPr lang="en-US" i="1" dirty="0"/>
              <a:t>   </a:t>
            </a:r>
            <a:r>
              <a:rPr lang="en-US" b="1" dirty="0"/>
              <a:t>from  </a:t>
            </a:r>
            <a:r>
              <a:rPr lang="en-US" dirty="0"/>
              <a:t>(</a:t>
            </a:r>
            <a:r>
              <a:rPr lang="en-US" i="1" dirty="0"/>
              <a:t>student </a:t>
            </a:r>
            <a:r>
              <a:rPr lang="en-US" b="1" dirty="0"/>
              <a:t>natural join </a:t>
            </a:r>
            <a:r>
              <a:rPr lang="en-US" i="1" dirty="0"/>
              <a:t>takes</a:t>
            </a:r>
            <a:r>
              <a:rPr lang="en-US" dirty="0"/>
              <a:t>) </a:t>
            </a:r>
            <a:r>
              <a:rPr lang="en-US" b="1" dirty="0"/>
              <a:t> join </a:t>
            </a:r>
            <a:r>
              <a:rPr lang="en-US" i="1" dirty="0"/>
              <a:t>course</a:t>
            </a:r>
            <a:r>
              <a:rPr lang="en-US" dirty="0"/>
              <a:t> </a:t>
            </a:r>
            <a:r>
              <a:rPr lang="en-US" b="1" dirty="0"/>
              <a:t>using </a:t>
            </a:r>
            <a:r>
              <a:rPr lang="en-US" dirty="0"/>
              <a:t>(</a:t>
            </a:r>
            <a:r>
              <a:rPr lang="en-US" i="1" dirty="0" err="1"/>
              <a:t>course_id</a:t>
            </a:r>
            <a:r>
              <a:rPr lang="en-US" dirty="0"/>
              <a:t>)</a:t>
            </a:r>
          </a:p>
          <a:p>
            <a:pPr indent="-274320"/>
            <a:endParaRPr lang="en-US" altLang="en-US" dirty="0"/>
          </a:p>
        </p:txBody>
      </p:sp>
    </p:spTree>
    <p:extLst>
      <p:ext uri="{BB962C8B-B14F-4D97-AF65-F5344CB8AC3E}">
        <p14:creationId xmlns:p14="http://schemas.microsoft.com/office/powerpoint/2010/main" val="399329153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Join Condition</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5" y="820344"/>
            <a:ext cx="5715785" cy="3677840"/>
          </a:xfrm>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a:t>
            </a:r>
          </a:p>
          <a:p>
            <a:pPr indent="-274320"/>
            <a:r>
              <a:rPr lang="en-US" dirty="0"/>
              <a:t>This predicate is written like a </a:t>
            </a:r>
            <a:r>
              <a:rPr lang="en-US" b="1" dirty="0"/>
              <a:t>where</a:t>
            </a:r>
            <a:r>
              <a:rPr lang="en-US" dirty="0"/>
              <a:t> clause predicate except for the use of the keyword </a:t>
            </a:r>
            <a:r>
              <a:rPr lang="en-US" b="1" dirty="0"/>
              <a:t>on</a:t>
            </a:r>
          </a:p>
          <a:p>
            <a:pPr indent="-274320"/>
            <a:r>
              <a:rPr lang="en-US" dirty="0"/>
              <a:t>Query example</a:t>
            </a:r>
            <a:endParaRPr lang="en-US" i="1" dirty="0"/>
          </a:p>
          <a:p>
            <a:pPr>
              <a:buNone/>
              <a:defRPr/>
            </a:pPr>
            <a:r>
              <a:rPr lang="en-US" b="1" dirty="0"/>
              <a:t>          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a:defRPr/>
            </a:pPr>
            <a:endParaRPr lang="en-US" i="1" dirty="0"/>
          </a:p>
          <a:p>
            <a:pPr indent="-274320"/>
            <a:endParaRPr lang="en-US" altLang="en-US" dirty="0"/>
          </a:p>
        </p:txBody>
      </p:sp>
    </p:spTree>
    <p:extLst>
      <p:ext uri="{BB962C8B-B14F-4D97-AF65-F5344CB8AC3E}">
        <p14:creationId xmlns:p14="http://schemas.microsoft.com/office/powerpoint/2010/main" val="857793740"/>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dirty="0"/>
              <a:t>Join Condition (Cont.)</a:t>
            </a:r>
            <a:endParaRPr lang="en-US" altLang="en-US"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75710" cy="3513914"/>
          </a:xfrm>
        </p:spPr>
        <p:txBody>
          <a:bodyPr vert="horz" wrap="square" lIns="68580" tIns="34290" rIns="68580" bIns="34290" numCol="1" anchor="t" anchorCtr="0" compatLnSpc="1">
            <a:prstTxWarp prst="textNoShape">
              <a:avLst/>
            </a:prstTxWarp>
          </a:bodyPr>
          <a:lstStyle/>
          <a:p>
            <a:pPr indent="-274320"/>
            <a:r>
              <a:rPr lang="en-US" dirty="0"/>
              <a:t>The  </a:t>
            </a:r>
            <a:r>
              <a:rPr lang="en-US" b="1" dirty="0"/>
              <a:t>on </a:t>
            </a:r>
            <a:r>
              <a:rPr lang="en-US" dirty="0"/>
              <a:t> condition allows a general predicate over the relations being joined.  </a:t>
            </a:r>
          </a:p>
          <a:p>
            <a:pPr indent="-274320"/>
            <a:r>
              <a:rPr lang="en-US" dirty="0"/>
              <a:t>This predicate is written like a </a:t>
            </a:r>
            <a:r>
              <a:rPr lang="en-US" b="1" dirty="0"/>
              <a:t>where</a:t>
            </a:r>
            <a:r>
              <a:rPr lang="en-US" dirty="0"/>
              <a:t> clause predicate except for the use of the keyword </a:t>
            </a:r>
            <a:r>
              <a:rPr lang="en-US" b="1" dirty="0"/>
              <a:t>on</a:t>
            </a:r>
            <a:r>
              <a:rPr lang="en-US" dirty="0"/>
              <a:t>.</a:t>
            </a:r>
          </a:p>
          <a:p>
            <a:pPr indent="-274320"/>
            <a:r>
              <a:rPr lang="en-US" dirty="0"/>
              <a:t>Query example</a:t>
            </a:r>
            <a:endParaRPr lang="en-US" i="1" dirty="0"/>
          </a:p>
          <a:p>
            <a:pPr>
              <a:buNone/>
              <a:defRPr/>
            </a:pPr>
            <a:r>
              <a:rPr lang="en-US" i="1" dirty="0"/>
              <a:t>        </a:t>
            </a:r>
            <a:r>
              <a:rPr lang="en-US" b="1" dirty="0"/>
              <a:t>select *</a:t>
            </a:r>
            <a:br>
              <a:rPr lang="en-US" i="1" dirty="0"/>
            </a:br>
            <a:r>
              <a:rPr lang="en-US" i="1" dirty="0"/>
              <a:t>   </a:t>
            </a:r>
            <a:r>
              <a:rPr lang="en-US" b="1" dirty="0"/>
              <a:t>from  </a:t>
            </a:r>
            <a:r>
              <a:rPr lang="en-US" i="1" dirty="0"/>
              <a:t>student </a:t>
            </a:r>
            <a:r>
              <a:rPr lang="en-US" b="1" dirty="0"/>
              <a:t>join </a:t>
            </a:r>
            <a:r>
              <a:rPr lang="en-US" i="1" dirty="0"/>
              <a:t>takes</a:t>
            </a:r>
            <a:r>
              <a:rPr lang="en-US" dirty="0"/>
              <a:t> </a:t>
            </a:r>
            <a:r>
              <a:rPr lang="en-US" b="1" dirty="0"/>
              <a:t>on </a:t>
            </a:r>
            <a:r>
              <a:rPr lang="en-US" i="1" dirty="0" err="1"/>
              <a:t>student_ID</a:t>
            </a:r>
            <a:r>
              <a:rPr lang="en-US" b="1" dirty="0"/>
              <a:t>  </a:t>
            </a:r>
            <a:r>
              <a:rPr lang="en-US" dirty="0"/>
              <a:t>=</a:t>
            </a:r>
            <a:r>
              <a:rPr lang="en-US" b="1" dirty="0"/>
              <a:t> </a:t>
            </a:r>
            <a:r>
              <a:rPr lang="en-US" i="1" dirty="0" err="1"/>
              <a:t>takes_ID</a:t>
            </a:r>
            <a:endParaRPr lang="en-US" i="1" dirty="0"/>
          </a:p>
          <a:p>
            <a:pPr lvl="1">
              <a:defRPr/>
            </a:pPr>
            <a:r>
              <a:rPr lang="en-US" dirty="0"/>
              <a:t>The </a:t>
            </a:r>
            <a:r>
              <a:rPr lang="en-US" b="1" dirty="0"/>
              <a:t>on</a:t>
            </a:r>
            <a:r>
              <a:rPr lang="en-US" dirty="0"/>
              <a:t> condition above specifies that a tuple from </a:t>
            </a:r>
            <a:r>
              <a:rPr lang="en-US" i="1" dirty="0"/>
              <a:t>student</a:t>
            </a:r>
            <a:r>
              <a:rPr lang="en-US" dirty="0"/>
              <a:t> matches a tuple from </a:t>
            </a:r>
            <a:r>
              <a:rPr lang="en-US" i="1" dirty="0"/>
              <a:t>takes</a:t>
            </a:r>
            <a:r>
              <a:rPr lang="en-US" dirty="0"/>
              <a:t> if their </a:t>
            </a:r>
            <a:r>
              <a:rPr lang="en-US" i="1" dirty="0"/>
              <a:t>ID</a:t>
            </a:r>
            <a:r>
              <a:rPr lang="en-US" dirty="0"/>
              <a:t> values are equal.</a:t>
            </a:r>
          </a:p>
          <a:p>
            <a:pPr>
              <a:defRPr/>
            </a:pPr>
            <a:r>
              <a:rPr lang="en-US" dirty="0"/>
              <a:t>Equivalent to:</a:t>
            </a:r>
          </a:p>
          <a:p>
            <a:pPr>
              <a:buNone/>
              <a:defRPr/>
            </a:pPr>
            <a:r>
              <a:rPr lang="en-US" b="1" dirty="0"/>
              <a:t>        select *</a:t>
            </a:r>
            <a:br>
              <a:rPr lang="en-US" i="1" dirty="0"/>
            </a:br>
            <a:r>
              <a:rPr lang="en-US" i="1" dirty="0"/>
              <a:t>   </a:t>
            </a:r>
            <a:r>
              <a:rPr lang="en-US" b="1" dirty="0"/>
              <a:t>from  </a:t>
            </a:r>
            <a:r>
              <a:rPr lang="en-US" i="1" dirty="0"/>
              <a:t>student , takes</a:t>
            </a:r>
            <a:r>
              <a:rPr lang="en-US" dirty="0"/>
              <a:t> </a:t>
            </a:r>
            <a:br>
              <a:rPr lang="en-US" i="1" dirty="0"/>
            </a:br>
            <a:r>
              <a:rPr lang="en-US" i="1" dirty="0"/>
              <a:t>   </a:t>
            </a:r>
            <a:r>
              <a:rPr lang="en-US" b="1" dirty="0"/>
              <a:t>where  </a:t>
            </a:r>
            <a:r>
              <a:rPr lang="en-US" i="1" dirty="0" err="1"/>
              <a:t>student_ID</a:t>
            </a:r>
            <a:r>
              <a:rPr lang="en-US" b="1" dirty="0"/>
              <a:t>  </a:t>
            </a:r>
            <a:r>
              <a:rPr lang="en-US" dirty="0"/>
              <a:t>=</a:t>
            </a:r>
            <a:r>
              <a:rPr lang="en-US" b="1" dirty="0"/>
              <a:t> </a:t>
            </a:r>
            <a:r>
              <a:rPr lang="en-US" i="1" dirty="0" err="1"/>
              <a:t>takes_ID</a:t>
            </a:r>
            <a:endParaRPr lang="en-US" dirty="0"/>
          </a:p>
          <a:p>
            <a:pPr indent="-274320"/>
            <a:endParaRPr lang="en-US" i="1" dirty="0"/>
          </a:p>
          <a:p>
            <a:pPr indent="-274320"/>
            <a:endParaRPr lang="en-US" altLang="en-US" dirty="0"/>
          </a:p>
        </p:txBody>
      </p:sp>
    </p:spTree>
    <p:extLst>
      <p:ext uri="{BB962C8B-B14F-4D97-AF65-F5344CB8AC3E}">
        <p14:creationId xmlns:p14="http://schemas.microsoft.com/office/powerpoint/2010/main" val="3265873064"/>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8B94F4-A4CE-954D-85DA-8A10E31F2233}"/>
              </a:ext>
            </a:extLst>
          </p:cNvPr>
          <p:cNvSpPr>
            <a:spLocks noGrp="1"/>
          </p:cNvSpPr>
          <p:nvPr>
            <p:ph type="title"/>
          </p:nvPr>
        </p:nvSpPr>
        <p:spPr/>
        <p:txBody>
          <a:bodyPr/>
          <a:lstStyle/>
          <a:p>
            <a:r>
              <a:rPr lang="en-US" dirty="0"/>
              <a:t>One Way to Think About Joins</a:t>
            </a:r>
          </a:p>
        </p:txBody>
      </p:sp>
      <p:pic>
        <p:nvPicPr>
          <p:cNvPr id="4" name="Picture 3">
            <a:extLst>
              <a:ext uri="{FF2B5EF4-FFF2-40B4-BE49-F238E27FC236}">
                <a16:creationId xmlns:a16="http://schemas.microsoft.com/office/drawing/2014/main" id="{0A388C6A-17B9-D349-9775-AFAFE02B4FF3}"/>
              </a:ext>
            </a:extLst>
          </p:cNvPr>
          <p:cNvPicPr>
            <a:picLocks noChangeAspect="1"/>
          </p:cNvPicPr>
          <p:nvPr/>
        </p:nvPicPr>
        <p:blipFill>
          <a:blip r:embed="rId2"/>
          <a:stretch>
            <a:fillRect/>
          </a:stretch>
        </p:blipFill>
        <p:spPr>
          <a:xfrm>
            <a:off x="914400" y="517685"/>
            <a:ext cx="5908790" cy="4108129"/>
          </a:xfrm>
          <a:prstGeom prst="rect">
            <a:avLst/>
          </a:prstGeom>
        </p:spPr>
      </p:pic>
    </p:spTree>
    <p:extLst>
      <p:ext uri="{BB962C8B-B14F-4D97-AF65-F5344CB8AC3E}">
        <p14:creationId xmlns:p14="http://schemas.microsoft.com/office/powerpoint/2010/main" val="1360344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42E53D-1FEF-DAA1-C2CA-7B29AE5710F3}"/>
              </a:ext>
            </a:extLst>
          </p:cNvPr>
          <p:cNvSpPr>
            <a:spLocks noGrp="1"/>
          </p:cNvSpPr>
          <p:nvPr>
            <p:ph type="title"/>
          </p:nvPr>
        </p:nvSpPr>
        <p:spPr/>
        <p:txBody>
          <a:bodyPr/>
          <a:lstStyle/>
          <a:p>
            <a:r>
              <a:rPr lang="en-US" dirty="0"/>
              <a:t>Examples in Notebook</a:t>
            </a:r>
          </a:p>
        </p:txBody>
      </p:sp>
      <p:sp>
        <p:nvSpPr>
          <p:cNvPr id="4" name="Rounded Rectangle 3">
            <a:extLst>
              <a:ext uri="{FF2B5EF4-FFF2-40B4-BE49-F238E27FC236}">
                <a16:creationId xmlns:a16="http://schemas.microsoft.com/office/drawing/2014/main" id="{A659D8C7-3210-E6D9-6485-59E3AF47F037}"/>
              </a:ext>
            </a:extLst>
          </p:cNvPr>
          <p:cNvSpPr/>
          <p:nvPr/>
        </p:nvSpPr>
        <p:spPr>
          <a:xfrm>
            <a:off x="762000" y="1352550"/>
            <a:ext cx="7543800" cy="2590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14895805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Web Application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Engineering Notebook</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77</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71308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8930-5B07-73C0-40A8-4A6EB8370C4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015ADF28-2FF7-B3A8-DC27-1635C594CD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8" y="-193508"/>
            <a:ext cx="9162047" cy="5143500"/>
          </a:xfrm>
          <a:prstGeom prst="rect">
            <a:avLst/>
          </a:prstGeom>
          <a:noFill/>
          <a:ln>
            <a:noFill/>
          </a:ln>
        </p:spPr>
      </p:pic>
      <p:sp>
        <p:nvSpPr>
          <p:cNvPr id="7" name="Rectangle 6">
            <a:extLst>
              <a:ext uri="{FF2B5EF4-FFF2-40B4-BE49-F238E27FC236}">
                <a16:creationId xmlns:a16="http://schemas.microsoft.com/office/drawing/2014/main" id="{ACA0A0F9-AC7F-4FD1-4916-FA641BBDBB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a:extLst>
              <a:ext uri="{FF2B5EF4-FFF2-40B4-BE49-F238E27FC236}">
                <a16:creationId xmlns:a16="http://schemas.microsoft.com/office/drawing/2014/main" id="{EF39B249-F49D-586A-F12D-ADAB5C7528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EACAC96-5FF3-BC29-FEE9-1012863F6BD7}"/>
              </a:ext>
            </a:extLst>
          </p:cNvPr>
          <p:cNvSpPr txBox="1">
            <a:spLocks noChangeArrowheads="1"/>
          </p:cNvSpPr>
          <p:nvPr/>
        </p:nvSpPr>
        <p:spPr bwMode="auto">
          <a:xfrm>
            <a:off x="-18050" y="1384863"/>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More Complex Relationships</a:t>
            </a:r>
            <a:endParaRPr lang="en-US" altLang="en-US" i="1" dirty="0">
              <a:solidFill>
                <a:schemeClr val="bg1"/>
              </a:solidFill>
            </a:endParaRPr>
          </a:p>
        </p:txBody>
      </p:sp>
      <p:sp>
        <p:nvSpPr>
          <p:cNvPr id="8" name="TextBox 9">
            <a:extLst>
              <a:ext uri="{FF2B5EF4-FFF2-40B4-BE49-F238E27FC236}">
                <a16:creationId xmlns:a16="http://schemas.microsoft.com/office/drawing/2014/main" id="{1D178548-B741-D628-194C-161201E3032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2: ER, Relational, SQL (II) 		© Donald F. Ferguson, 2024</a:t>
            </a:r>
            <a:endParaRPr lang="en-US" altLang="en-US" sz="800" i="1" dirty="0">
              <a:solidFill>
                <a:schemeClr val="bg1"/>
              </a:solidFill>
            </a:endParaRPr>
          </a:p>
        </p:txBody>
      </p:sp>
    </p:spTree>
    <p:extLst>
      <p:ext uri="{BB962C8B-B14F-4D97-AF65-F5344CB8AC3E}">
        <p14:creationId xmlns:p14="http://schemas.microsoft.com/office/powerpoint/2010/main" val="39031201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The End for Today</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81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3: ER, Relational, SQL (II)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05775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Relationship Sets (Cont.)</a:t>
            </a:r>
          </a:p>
        </p:txBody>
      </p:sp>
      <p:sp>
        <p:nvSpPr>
          <p:cNvPr id="19459" name="Rectangle 3"/>
          <p:cNvSpPr>
            <a:spLocks noGrp="1" noChangeArrowheads="1"/>
          </p:cNvSpPr>
          <p:nvPr>
            <p:ph type="body" idx="1"/>
          </p:nvPr>
        </p:nvSpPr>
        <p:spPr>
          <a:xfrm>
            <a:off x="1719263" y="808435"/>
            <a:ext cx="5715785" cy="938069"/>
          </a:xfrm>
        </p:spPr>
        <p:txBody>
          <a:bodyPr/>
          <a:lstStyle/>
          <a:p>
            <a:r>
              <a:rPr lang="en-US" altLang="en-US" dirty="0"/>
              <a:t>An attribute can also be associated with a relationship set.</a:t>
            </a:r>
          </a:p>
          <a:p>
            <a:r>
              <a:rPr lang="en-US" altLang="en-US" dirty="0"/>
              <a:t>For instance, the </a:t>
            </a:r>
            <a:r>
              <a:rPr lang="en-US" altLang="en-US" i="1" dirty="0"/>
              <a:t>advisor </a:t>
            </a:r>
            <a:r>
              <a:rPr lang="en-US" altLang="en-US" dirty="0"/>
              <a:t>relationship set between entity sets </a:t>
            </a:r>
            <a:r>
              <a:rPr lang="en-US" altLang="en-US" i="1" dirty="0"/>
              <a:t>instructor </a:t>
            </a:r>
            <a:r>
              <a:rPr lang="en-US" altLang="en-US" dirty="0"/>
              <a:t>and </a:t>
            </a:r>
            <a:r>
              <a:rPr lang="en-US" altLang="en-US" i="1" dirty="0"/>
              <a:t>student </a:t>
            </a:r>
            <a:r>
              <a:rPr lang="en-US" altLang="en-US" dirty="0"/>
              <a:t>may have the attribute </a:t>
            </a:r>
            <a:r>
              <a:rPr lang="en-US" altLang="en-US" i="1" dirty="0"/>
              <a:t>date </a:t>
            </a:r>
            <a:r>
              <a:rPr lang="en-US" altLang="en-US" dirty="0"/>
              <a:t>which tracks when the student started being associated with the advisor</a:t>
            </a:r>
          </a:p>
        </p:txBody>
      </p:sp>
      <p:pic>
        <p:nvPicPr>
          <p:cNvPr id="1946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559" y="1883664"/>
            <a:ext cx="3973859" cy="18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57655</TotalTime>
  <Words>5808</Words>
  <Application>Microsoft Macintosh PowerPoint</Application>
  <PresentationFormat>On-screen Show (16:9)</PresentationFormat>
  <Paragraphs>677</Paragraphs>
  <Slides>81</Slides>
  <Notes>53</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81</vt:i4>
      </vt:variant>
    </vt:vector>
  </HeadingPairs>
  <TitlesOfParts>
    <vt:vector size="102" baseType="lpstr">
      <vt:lpstr>ＭＳ Ｐゴシック</vt:lpstr>
      <vt:lpstr>Arial</vt:lpstr>
      <vt:lpstr>Calibri</vt:lpstr>
      <vt:lpstr>Cambria Math</vt:lpstr>
      <vt:lpstr>Century Gothic</vt:lpstr>
      <vt:lpstr>Helvetica</vt:lpstr>
      <vt:lpstr>Monotype Sorts</vt:lpstr>
      <vt:lpstr>Museo For Dell</vt:lpstr>
      <vt:lpstr>Roboto</vt:lpstr>
      <vt:lpstr>Symbol</vt:lpstr>
      <vt:lpstr>Times New Roman</vt:lpstr>
      <vt:lpstr>Webdings</vt:lpstr>
      <vt:lpstr>Wingdings</vt:lpstr>
      <vt:lpstr>Office Theme</vt:lpstr>
      <vt:lpstr>3_db-5-grey</vt:lpstr>
      <vt:lpstr>2_db-5-grey</vt:lpstr>
      <vt:lpstr>1_Office Theme</vt:lpstr>
      <vt:lpstr>2_Office Theme</vt:lpstr>
      <vt:lpstr>3_Office Theme</vt:lpstr>
      <vt:lpstr>4_db-5-grey</vt:lpstr>
      <vt:lpstr>5_db-5-grey</vt:lpstr>
      <vt:lpstr>PowerPoint Presentation</vt:lpstr>
      <vt:lpstr>PowerPoint Presentation</vt:lpstr>
      <vt:lpstr>PowerPoint Presentation</vt:lpstr>
      <vt:lpstr>Contents</vt:lpstr>
      <vt:lpstr>PowerPoint Presentation</vt:lpstr>
      <vt:lpstr>Status Updates</vt:lpstr>
      <vt:lpstr>PowerPoint Presentation</vt:lpstr>
      <vt:lpstr>PowerPoint Presentation</vt:lpstr>
      <vt:lpstr>Relationship Sets (Cont.)</vt:lpstr>
      <vt:lpstr>Schema Diagram for University Database</vt:lpstr>
      <vt:lpstr>Some Observations</vt:lpstr>
      <vt:lpstr>Associative Entity</vt:lpstr>
      <vt:lpstr>Associative Entity</vt:lpstr>
      <vt:lpstr>Relationship Sets with Attributes</vt:lpstr>
      <vt:lpstr>Roles</vt:lpstr>
      <vt:lpstr>Degree of a Relationship Set</vt:lpstr>
      <vt:lpstr>Non-binary Relationship Sets</vt:lpstr>
      <vt:lpstr>Mapping Cardinality Constraints</vt:lpstr>
      <vt:lpstr>PowerPoint Presentation</vt:lpstr>
      <vt:lpstr>Game of Thrones</vt:lpstr>
      <vt:lpstr>Game of Thrones</vt:lpstr>
      <vt:lpstr>Game of Thrones – Conceptual Model</vt:lpstr>
      <vt:lpstr>Game of Thrones – Conceptual Model</vt:lpstr>
      <vt:lpstr>PowerPoint Presentation</vt:lpstr>
      <vt:lpstr>PowerPoint Presentation</vt:lpstr>
      <vt:lpstr>The Assignment  Operation </vt:lpstr>
      <vt:lpstr>PowerPoint Presentation</vt:lpstr>
      <vt:lpstr>What are all those other Symbols?</vt:lpstr>
      <vt:lpstr>Some Terms</vt:lpstr>
      <vt:lpstr>Equivalent Queries</vt:lpstr>
      <vt:lpstr>Equivalent Queries</vt:lpstr>
      <vt:lpstr>What are all those other Symbols?</vt:lpstr>
      <vt:lpstr>Thinking about JOINs</vt:lpstr>
      <vt:lpstr>Do Some Joins</vt:lpstr>
      <vt:lpstr>Some Examples</vt:lpstr>
      <vt:lpstr>Some Examples</vt:lpstr>
      <vt:lpstr>Some Examples</vt:lpstr>
      <vt:lpstr>Relational Algebra</vt:lpstr>
      <vt:lpstr>PowerPoint Presentation</vt:lpstr>
      <vt:lpstr>PowerPoint Presentation</vt:lpstr>
      <vt:lpstr>The Rename Operation</vt:lpstr>
      <vt:lpstr>PowerPoint Presentation</vt:lpstr>
      <vt:lpstr>Codd’s 12 Rules</vt:lpstr>
      <vt:lpstr>Codd’s 12 Rules</vt:lpstr>
      <vt:lpstr>Codd’s 12 Rules</vt:lpstr>
      <vt:lpstr>NULL and Correct Answers</vt:lpstr>
      <vt:lpstr>Null Values</vt:lpstr>
      <vt:lpstr>Null Values (Cont.)</vt:lpstr>
      <vt:lpstr>PowerPoint Presentation</vt:lpstr>
      <vt:lpstr>Modification of the Database</vt:lpstr>
      <vt:lpstr>Deletion</vt:lpstr>
      <vt:lpstr>Deletion (Cont.)</vt:lpstr>
      <vt:lpstr>Insertion</vt:lpstr>
      <vt:lpstr>Insertion (Cont.)</vt:lpstr>
      <vt:lpstr>Updates</vt:lpstr>
      <vt:lpstr>Updates (Cont.)</vt:lpstr>
      <vt:lpstr>PowerPoint Presentation</vt:lpstr>
      <vt:lpstr>Aggregate Functions</vt:lpstr>
      <vt:lpstr>Aggregate Functions – Group By</vt:lpstr>
      <vt:lpstr>Another View</vt:lpstr>
      <vt:lpstr>Aggregate Functions Examples</vt:lpstr>
      <vt:lpstr>Aggregation (Cont.)</vt:lpstr>
      <vt:lpstr>Aggregate Functions – Having Clause</vt:lpstr>
      <vt:lpstr>PowerPoint Presentation</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One Way to Think About Joins</vt:lpstr>
      <vt:lpstr>Examples in Notebook</vt:lpstr>
      <vt:lpstr>PowerPoint Presentation</vt:lpstr>
      <vt:lpstr>PowerPoint Presentation</vt:lpstr>
      <vt:lpstr>Projects</vt:lpstr>
      <vt:lpstr>Sample Projects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600</cp:revision>
  <cp:lastPrinted>2018-11-15T21:01:50Z</cp:lastPrinted>
  <dcterms:created xsi:type="dcterms:W3CDTF">2010-04-12T23:12:02Z</dcterms:created>
  <dcterms:modified xsi:type="dcterms:W3CDTF">2024-02-01T18:07:15Z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